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5"/>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77" r:id="rId18"/>
    <p:sldId id="2578" r:id="rId19"/>
    <p:sldId id="2579" r:id="rId20"/>
    <p:sldId id="2580" r:id="rId21"/>
    <p:sldId id="2581" r:id="rId22"/>
    <p:sldId id="2582" r:id="rId23"/>
    <p:sldId id="2583"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Programming Language Translation: Understanding Regular Expressions and EBNF for Grammar Representation" id="{F314FE8D-96FD-4460-B403-248030B244FF}">
          <p14:sldIdLst>
            <p14:sldId id="2561"/>
            <p14:sldId id="2562"/>
          </p14:sldIdLst>
        </p14:section>
        <p14:section name="Overview of Programming Language Translation" id="{07408CA2-137E-404D-AD60-5AC059D4D2CB}">
          <p14:sldIdLst>
            <p14:sldId id="2563"/>
            <p14:sldId id="2564"/>
            <p14:sldId id="2565"/>
            <p14:sldId id="2566"/>
          </p14:sldIdLst>
        </p14:section>
        <p14:section name="Introduction to Regular Expressions" id="{7E1E3AAD-02A3-45FE-A9EC-865FC748F45B}">
          <p14:sldIdLst>
            <p14:sldId id="2567"/>
            <p14:sldId id="2568"/>
            <p14:sldId id="2569"/>
            <p14:sldId id="2570"/>
          </p14:sldIdLst>
        </p14:section>
        <p14:section name="Using Regular Expressions in Lexical Analysis" id="{135CAEAB-852B-4859-B637-B01FE60DD57E}">
          <p14:sldIdLst>
            <p14:sldId id="2571"/>
            <p14:sldId id="2572"/>
            <p14:sldId id="2573"/>
            <p14:sldId id="2574"/>
          </p14:sldIdLst>
        </p14:section>
        <p14:section name="Introduction to EBNF (Extended Backus-Naur Form)" id="{52A25305-C8C5-4381-B55B-6289BF7BA0E3}">
          <p14:sldIdLst>
            <p14:sldId id="2575"/>
            <p14:sldId id="2576"/>
            <p14:sldId id="2577"/>
            <p14:sldId id="2578"/>
          </p14:sldIdLst>
        </p14:section>
        <p14:section name="Linking Regular Expressions and EBNF in Language Translation" id="{AF73555C-2BA1-4E67-9746-F152CEF92404}">
          <p14:sldIdLst>
            <p14:sldId id="2579"/>
            <p14:sldId id="2580"/>
            <p14:sldId id="2581"/>
            <p14:sldId id="2582"/>
          </p14:sldIdLst>
        </p14:section>
        <p14:section name="Conclusion: Bridging Syntax and Semantics in Language Translation" id="{954288F6-99B3-4923-B7F3-7D2671848A3C}">
          <p14:sldIdLst>
            <p14:sldId id="2583"/>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42" d="100"/>
          <a:sy n="142" d="100"/>
        </p:scale>
        <p:origin x="8196" y="34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35DBB2-0680-4988-8822-205B97A6E7E8}" type="datetimeFigureOut">
              <a:rPr lang="en-US" smtClean="0"/>
              <a:t>1/27/2026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393195-F2A8-40A1-A0D8-AE5E05A77F54}" type="slidenum">
              <a:rPr lang="en-US" smtClean="0"/>
              <a:t>‹#›</a:t>
            </a:fld>
            <a:endParaRPr lang="en-US"/>
          </a:p>
        </p:txBody>
      </p:sp>
    </p:spTree>
    <p:extLst>
      <p:ext uri="{BB962C8B-B14F-4D97-AF65-F5344CB8AC3E}">
        <p14:creationId xmlns:p14="http://schemas.microsoft.com/office/powerpoint/2010/main" val="20955434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a:t>
            </a:fld>
            <a:endParaRPr lang="en-US"/>
          </a:p>
        </p:txBody>
      </p:sp>
    </p:spTree>
    <p:extLst>
      <p:ext uri="{BB962C8B-B14F-4D97-AF65-F5344CB8AC3E}">
        <p14:creationId xmlns:p14="http://schemas.microsoft.com/office/powerpoint/2010/main" val="12810543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Common token types include identifiers ([a-zA-Z_][a-zA-Z0-9_]*), integer literals ([0-9]+), and operators (\+|-|\*|\/). Regular expressions succinctly define these patterns, enabling lexical analyzers to correctly tokenize the source code. Examples demonstrate how regex translates language specifications into machine-exploitable patterns, emphasizing their practical utility in programming language processing.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10</a:t>
            </a:fld>
            <a:endParaRPr lang="en-US"/>
          </a:p>
        </p:txBody>
      </p:sp>
    </p:spTree>
    <p:extLst>
      <p:ext uri="{BB962C8B-B14F-4D97-AF65-F5344CB8AC3E}">
        <p14:creationId xmlns:p14="http://schemas.microsoft.com/office/powerpoint/2010/main" val="194043913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Role of Lexical Analyzers (Scanners), Tokenization of Source Code, Practical Examples with C++-Like Tokens</a:t>
            </a:r>
          </a:p>
        </p:txBody>
      </p:sp>
      <p:sp>
        <p:nvSpPr>
          <p:cNvPr id="4" name="Slide Number Placeholder 3"/>
          <p:cNvSpPr>
            <a:spLocks noGrp="1"/>
          </p:cNvSpPr>
          <p:nvPr>
            <p:ph type="sldNum" sz="quarter" idx="5"/>
          </p:nvPr>
        </p:nvSpPr>
        <p:spPr/>
        <p:txBody>
          <a:bodyPr/>
          <a:lstStyle/>
          <a:p>
            <a:fld id="{0CE43A8E-3CB0-4754-AC2D-1BBB85C5711F}" type="slidenum">
              <a:rPr lang="en-US" smtClean="0"/>
              <a:t>11</a:t>
            </a:fld>
            <a:endParaRPr lang="en-US"/>
          </a:p>
        </p:txBody>
      </p:sp>
    </p:spTree>
    <p:extLst>
      <p:ext uri="{BB962C8B-B14F-4D97-AF65-F5344CB8AC3E}">
        <p14:creationId xmlns:p14="http://schemas.microsoft.com/office/powerpoint/2010/main" val="3744648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Lexical analyzers scan source code to convert character streams into tokens by matching input against regular expression patterns. They act as the first phase of translation, isolating meaningful language components and removing irrelevant elements such as whitespace and comments. Efficient lexical analysis improves compiler speed and accuracy in later parsing phases.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12</a:t>
            </a:fld>
            <a:endParaRPr lang="en-US"/>
          </a:p>
        </p:txBody>
      </p:sp>
    </p:spTree>
    <p:extLst>
      <p:ext uri="{BB962C8B-B14F-4D97-AF65-F5344CB8AC3E}">
        <p14:creationId xmlns:p14="http://schemas.microsoft.com/office/powerpoint/2010/main" val="29434249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Tokenization involves segmenting source code into atomic units like keywords, identifiers, constants, and symbols based on regex definitions. Precise tokenization ensures syntactic correctness downstream and supports error diagnostics. Automated tools use finite automata derived from regex for this process, balancing performance with pattern complexity.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13</a:t>
            </a:fld>
            <a:endParaRPr lang="en-US"/>
          </a:p>
        </p:txBody>
      </p:sp>
    </p:spTree>
    <p:extLst>
      <p:ext uri="{BB962C8B-B14F-4D97-AF65-F5344CB8AC3E}">
        <p14:creationId xmlns:p14="http://schemas.microsoft.com/office/powerpoint/2010/main" val="42325412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C++-like language tokenization, regular expressions can define integers ([0-9]+), floating-point literals ([0-9]*\.[0-9]+), identifiers ([a-zA-Z_][a-zA-Z0-9_]*), and operators (+, -, *, /). Practical application shows how lexers differentiate between similar patterns, e.g., 'int' as a keyword versus 'integer' as an identifier, highlighting regex precision requirements.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14</a:t>
            </a:fld>
            <a:endParaRPr lang="en-US"/>
          </a:p>
        </p:txBody>
      </p:sp>
    </p:spTree>
    <p:extLst>
      <p:ext uri="{BB962C8B-B14F-4D97-AF65-F5344CB8AC3E}">
        <p14:creationId xmlns:p14="http://schemas.microsoft.com/office/powerpoint/2010/main" val="886513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Purpose of EBNF in Grammar Specification, Key EBNF Syntax Elements (Sequences, Choices, Repetition, Optionality), Simple EBNF Examples for Language Constructs</a:t>
            </a:r>
          </a:p>
        </p:txBody>
      </p:sp>
      <p:sp>
        <p:nvSpPr>
          <p:cNvPr id="4" name="Slide Number Placeholder 3"/>
          <p:cNvSpPr>
            <a:spLocks noGrp="1"/>
          </p:cNvSpPr>
          <p:nvPr>
            <p:ph type="sldNum" sz="quarter" idx="5"/>
          </p:nvPr>
        </p:nvSpPr>
        <p:spPr/>
        <p:txBody>
          <a:bodyPr/>
          <a:lstStyle/>
          <a:p>
            <a:fld id="{0CE43A8E-3CB0-4754-AC2D-1BBB85C5711F}" type="slidenum">
              <a:rPr lang="en-US" smtClean="0"/>
              <a:t>15</a:t>
            </a:fld>
            <a:endParaRPr lang="en-US"/>
          </a:p>
        </p:txBody>
      </p:sp>
    </p:spTree>
    <p:extLst>
      <p:ext uri="{BB962C8B-B14F-4D97-AF65-F5344CB8AC3E}">
        <p14:creationId xmlns:p14="http://schemas.microsoft.com/office/powerpoint/2010/main" val="420443879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EBNF extends traditional BNF by introducing enhanced operators for repetition, optionality, and grouping, enabling concise and readable grammar specifications. It is widely used to formally define programming language syntax, ensuring grammars are unambiguous and easily interpretable by parser generators. EBNF improves maintainability and clarity of language specifications.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16</a:t>
            </a:fld>
            <a:endParaRPr lang="en-US"/>
          </a:p>
        </p:txBody>
      </p:sp>
    </p:spTree>
    <p:extLst>
      <p:ext uri="{BB962C8B-B14F-4D97-AF65-F5344CB8AC3E}">
        <p14:creationId xmlns:p14="http://schemas.microsoft.com/office/powerpoint/2010/main" val="23055252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Sequences are expressed by listing elements in order; choices use '|' to denote alternatives; repetition is indicated by braces { } for zero or more repetitions; optionality uses brackets [ ] to enclose optional elements. These operators simplify grammar writing and improve expressiveness when defining complex language constructs.</a:t>
            </a:r>
          </a:p>
        </p:txBody>
      </p:sp>
      <p:sp>
        <p:nvSpPr>
          <p:cNvPr id="4" name="Slide Number Placeholder 3"/>
          <p:cNvSpPr>
            <a:spLocks noGrp="1"/>
          </p:cNvSpPr>
          <p:nvPr>
            <p:ph type="sldNum" sz="quarter" idx="5"/>
          </p:nvPr>
        </p:nvSpPr>
        <p:spPr/>
        <p:txBody>
          <a:bodyPr/>
          <a:lstStyle/>
          <a:p>
            <a:fld id="{0CE43A8E-3CB0-4754-AC2D-1BBB85C5711F}" type="slidenum">
              <a:rPr lang="en-US" smtClean="0"/>
              <a:t>17</a:t>
            </a:fld>
            <a:endParaRPr lang="en-US"/>
          </a:p>
        </p:txBody>
      </p:sp>
    </p:spTree>
    <p:extLst>
      <p:ext uri="{BB962C8B-B14F-4D97-AF65-F5344CB8AC3E}">
        <p14:creationId xmlns:p14="http://schemas.microsoft.com/office/powerpoint/2010/main" val="12774877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Example: Defining an identifier: identifier = letter , { letter | digit } ; Showing optional semicolon: statement = 'return' , expression , [ ';' ] ; Such examples illustrate how EBNF captures real-world language features concisely and systematically, facilitating parser implementation.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18</a:t>
            </a:fld>
            <a:endParaRPr lang="en-US"/>
          </a:p>
        </p:txBody>
      </p:sp>
    </p:spTree>
    <p:extLst>
      <p:ext uri="{BB962C8B-B14F-4D97-AF65-F5344CB8AC3E}">
        <p14:creationId xmlns:p14="http://schemas.microsoft.com/office/powerpoint/2010/main" val="8537077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Regular Expressions and EBNF Fit Into the Translation Process, Differences Between Lexical and Syntactic Analysis, Building Simple Grammars: From Tokens (Regex) to Syntax (EBNF)</a:t>
            </a:r>
          </a:p>
        </p:txBody>
      </p:sp>
      <p:sp>
        <p:nvSpPr>
          <p:cNvPr id="4" name="Slide Number Placeholder 3"/>
          <p:cNvSpPr>
            <a:spLocks noGrp="1"/>
          </p:cNvSpPr>
          <p:nvPr>
            <p:ph type="sldNum" sz="quarter" idx="5"/>
          </p:nvPr>
        </p:nvSpPr>
        <p:spPr/>
        <p:txBody>
          <a:bodyPr/>
          <a:lstStyle/>
          <a:p>
            <a:fld id="{0CE43A8E-3CB0-4754-AC2D-1BBB85C5711F}" type="slidenum">
              <a:rPr lang="en-US" smtClean="0"/>
              <a:t>19</a:t>
            </a:fld>
            <a:endParaRPr lang="en-US"/>
          </a:p>
        </p:txBody>
      </p:sp>
    </p:spTree>
    <p:extLst>
      <p:ext uri="{BB962C8B-B14F-4D97-AF65-F5344CB8AC3E}">
        <p14:creationId xmlns:p14="http://schemas.microsoft.com/office/powerpoint/2010/main" val="2699574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Overview of Programming Language Translation
 Introduction to Regular Expressions
 Using Regular Expressions in Lexical Analysis
 Introduction to EBNF (Extended Backus-Naur Form)
 Linking Regular Expressions and EBNF in Language Translation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2</a:t>
            </a:fld>
            <a:endParaRPr lang="en-US"/>
          </a:p>
        </p:txBody>
      </p:sp>
    </p:spTree>
    <p:extLst>
      <p:ext uri="{BB962C8B-B14F-4D97-AF65-F5344CB8AC3E}">
        <p14:creationId xmlns:p14="http://schemas.microsoft.com/office/powerpoint/2010/main" val="379355096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translation, regular expressions are primarily used during lexical analysis to identify valid tokens by matching character patterns, serving as the foundation for syntactic structures. EBNF is employed during parsing to define the syntax rules that arrange tokens into valid constructs. Together, they enable modular, stage-wise processing from raw code to abstract syntax trees.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20</a:t>
            </a:fld>
            <a:endParaRPr lang="en-US"/>
          </a:p>
        </p:txBody>
      </p:sp>
    </p:spTree>
    <p:extLst>
      <p:ext uri="{BB962C8B-B14F-4D97-AF65-F5344CB8AC3E}">
        <p14:creationId xmlns:p14="http://schemas.microsoft.com/office/powerpoint/2010/main" val="346413733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Lexical analysis focuses on low-level token identification using patterns (regex), filtering irrelevant data like whitespace/comments. Syntactic analysis parses token sequences to ensure structural conformance to grammar (EBNF), detecting syntax errors and building parse trees. This distinction clarifies responsibilities and techniques in the translation pipeline.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21</a:t>
            </a:fld>
            <a:endParaRPr lang="en-US"/>
          </a:p>
        </p:txBody>
      </p:sp>
    </p:spTree>
    <p:extLst>
      <p:ext uri="{BB962C8B-B14F-4D97-AF65-F5344CB8AC3E}">
        <p14:creationId xmlns:p14="http://schemas.microsoft.com/office/powerpoint/2010/main" val="56364409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grammar construction process begins with defining token patterns via regex to identify language atomic units, which are then composed into higher-level syntactic rules using EBNF. This layered approach supports modular grammar design and simplifies debugging. For example, token regexes define identifiers and operators, while EBNF integrates them into expressions and statements.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22</a:t>
            </a:fld>
            <a:endParaRPr lang="en-US"/>
          </a:p>
        </p:txBody>
      </p:sp>
    </p:spTree>
    <p:extLst>
      <p:ext uri="{BB962C8B-B14F-4D97-AF65-F5344CB8AC3E}">
        <p14:creationId xmlns:p14="http://schemas.microsoft.com/office/powerpoint/2010/main" val="31357424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understanding programming language translation involves grasping the critical roles of regular expressions for lexical analysis and EBNF for grammar representation. Together, they provide a structured approach to converting source code into meaningful constructs, ensuring accurate and efficient translation. This foundational knowledge is essential for further exploration into compiler design and language processing.</a:t>
            </a:r>
          </a:p>
        </p:txBody>
      </p:sp>
      <p:sp>
        <p:nvSpPr>
          <p:cNvPr id="4" name="Slide Number Placeholder 3"/>
          <p:cNvSpPr>
            <a:spLocks noGrp="1"/>
          </p:cNvSpPr>
          <p:nvPr>
            <p:ph type="sldNum" sz="quarter" idx="5"/>
          </p:nvPr>
        </p:nvSpPr>
        <p:spPr/>
        <p:txBody>
          <a:bodyPr/>
          <a:lstStyle/>
          <a:p>
            <a:fld id="{0CE43A8E-3CB0-4754-AC2D-1BBB85C5711F}" type="slidenum">
              <a:rPr lang="en-US" smtClean="0"/>
              <a:t>23</a:t>
            </a:fld>
            <a:endParaRPr lang="en-US"/>
          </a:p>
        </p:txBody>
      </p:sp>
    </p:spTree>
    <p:extLst>
      <p:ext uri="{BB962C8B-B14F-4D97-AF65-F5344CB8AC3E}">
        <p14:creationId xmlns:p14="http://schemas.microsoft.com/office/powerpoint/2010/main" val="34348319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Purpose and Importance of Translation in Programming Languages, The Role of Syntax and Grammar in Translation, Basic Translation Workflow (Lexical Analysis, Parsing, Etc.)</a:t>
            </a:r>
          </a:p>
        </p:txBody>
      </p:sp>
      <p:sp>
        <p:nvSpPr>
          <p:cNvPr id="4" name="Slide Number Placeholder 3"/>
          <p:cNvSpPr>
            <a:spLocks noGrp="1"/>
          </p:cNvSpPr>
          <p:nvPr>
            <p:ph type="sldNum" sz="quarter" idx="5"/>
          </p:nvPr>
        </p:nvSpPr>
        <p:spPr/>
        <p:txBody>
          <a:bodyPr/>
          <a:lstStyle/>
          <a:p>
            <a:fld id="{0CE43A8E-3CB0-4754-AC2D-1BBB85C5711F}" type="slidenum">
              <a:rPr lang="en-US" smtClean="0"/>
              <a:t>3</a:t>
            </a:fld>
            <a:endParaRPr lang="en-US"/>
          </a:p>
        </p:txBody>
      </p:sp>
    </p:spTree>
    <p:extLst>
      <p:ext uri="{BB962C8B-B14F-4D97-AF65-F5344CB8AC3E}">
        <p14:creationId xmlns:p14="http://schemas.microsoft.com/office/powerpoint/2010/main" val="2925949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Programming language translation is fundamental for converting human-readable code into machine-executable instructions, enabling software development across different platforms. It allows high-level languages to be hardware-independent and supports optimization for performance and memory usage. Translators such as compilers and interpreters serve to bridge the semantic gap between human logic and machine operations, enhancing productivity and enabling complex applications.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4</a:t>
            </a:fld>
            <a:endParaRPr lang="en-US"/>
          </a:p>
        </p:txBody>
      </p:sp>
    </p:spTree>
    <p:extLst>
      <p:ext uri="{BB962C8B-B14F-4D97-AF65-F5344CB8AC3E}">
        <p14:creationId xmlns:p14="http://schemas.microsoft.com/office/powerpoint/2010/main" val="21753900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Syntax and grammar define the structure and valid arrangements of symbols in a programming language; they are essential for the translator to understand and verify code correctness. Formal grammar representations ensure that source code conforms to language specifications, preventing ambiguous interpretations. Syntax rules also facilitate error detection and recovery during compilation, improving reliability and debugging.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5</a:t>
            </a:fld>
            <a:endParaRPr lang="en-US"/>
          </a:p>
        </p:txBody>
      </p:sp>
    </p:spTree>
    <p:extLst>
      <p:ext uri="{BB962C8B-B14F-4D97-AF65-F5344CB8AC3E}">
        <p14:creationId xmlns:p14="http://schemas.microsoft.com/office/powerpoint/2010/main" val="34023851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Translation typically progresses through stages: lexical analysis isolates tokens using pattern matching; parsing assembles tokens into syntax trees based on grammar; semantic analysis validates meaning; optimization improves efficiency; code generation outputs target executable code. Each phase is crucial for transforming raw code into a machine-readable format effectively. Understanding this workflow is key for designing robust translators.</a:t>
            </a:r>
          </a:p>
        </p:txBody>
      </p:sp>
      <p:sp>
        <p:nvSpPr>
          <p:cNvPr id="4" name="Slide Number Placeholder 3"/>
          <p:cNvSpPr>
            <a:spLocks noGrp="1"/>
          </p:cNvSpPr>
          <p:nvPr>
            <p:ph type="sldNum" sz="quarter" idx="5"/>
          </p:nvPr>
        </p:nvSpPr>
        <p:spPr/>
        <p:txBody>
          <a:bodyPr/>
          <a:lstStyle/>
          <a:p>
            <a:fld id="{0CE43A8E-3CB0-4754-AC2D-1BBB85C5711F}" type="slidenum">
              <a:rPr lang="en-US" smtClean="0"/>
              <a:t>6</a:t>
            </a:fld>
            <a:endParaRPr lang="en-US"/>
          </a:p>
        </p:txBody>
      </p:sp>
    </p:spTree>
    <p:extLst>
      <p:ext uri="{BB962C8B-B14F-4D97-AF65-F5344CB8AC3E}">
        <p14:creationId xmlns:p14="http://schemas.microsoft.com/office/powerpoint/2010/main" val="41041489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Definition and Motivation for Regular Expressions, Syntax and Basic Constructs (Literals, Concatenation, Alternation, Repetition), Examples of Regular Expressions in Describing Tokens</a:t>
            </a:r>
          </a:p>
        </p:txBody>
      </p:sp>
      <p:sp>
        <p:nvSpPr>
          <p:cNvPr id="4" name="Slide Number Placeholder 3"/>
          <p:cNvSpPr>
            <a:spLocks noGrp="1"/>
          </p:cNvSpPr>
          <p:nvPr>
            <p:ph type="sldNum" sz="quarter" idx="5"/>
          </p:nvPr>
        </p:nvSpPr>
        <p:spPr/>
        <p:txBody>
          <a:bodyPr/>
          <a:lstStyle/>
          <a:p>
            <a:fld id="{0CE43A8E-3CB0-4754-AC2D-1BBB85C5711F}" type="slidenum">
              <a:rPr lang="en-US" smtClean="0"/>
              <a:t>7</a:t>
            </a:fld>
            <a:endParaRPr lang="en-US"/>
          </a:p>
        </p:txBody>
      </p:sp>
    </p:spTree>
    <p:extLst>
      <p:ext uri="{BB962C8B-B14F-4D97-AF65-F5344CB8AC3E}">
        <p14:creationId xmlns:p14="http://schemas.microsoft.com/office/powerpoint/2010/main" val="1067760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Regular expressions are formal patterns for specifying sets of strings used widely in text processing and lexical analysis. They provide a concise syntax to describe tokens such as identifiers, keywords, and literals, simplifying the recognition of language elements. Their foundation in automata theory enables efficient pattern matching algorithms critical in compiler front-ends and other software applications.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8</a:t>
            </a:fld>
            <a:endParaRPr lang="en-US"/>
          </a:p>
        </p:txBody>
      </p:sp>
    </p:spTree>
    <p:extLst>
      <p:ext uri="{BB962C8B-B14F-4D97-AF65-F5344CB8AC3E}">
        <p14:creationId xmlns:p14="http://schemas.microsoft.com/office/powerpoint/2010/main" val="430626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Key constructs of regex include literals that match exact characters; concatenation to form sequences; alternation representing choice between patterns; and repetition indicating repeated occurrences (using operators like '*', '+', '?'). Mastery of these enables crafting precise token definitions and validation expressions. Understanding precedence and grouping is also essential to correctly interpret complex regex. 
 Image source: AI-generated</a:t>
            </a:r>
          </a:p>
        </p:txBody>
      </p:sp>
      <p:sp>
        <p:nvSpPr>
          <p:cNvPr id="4" name="Slide Number Placeholder 3"/>
          <p:cNvSpPr>
            <a:spLocks noGrp="1"/>
          </p:cNvSpPr>
          <p:nvPr>
            <p:ph type="sldNum" sz="quarter" idx="5"/>
          </p:nvPr>
        </p:nvSpPr>
        <p:spPr/>
        <p:txBody>
          <a:bodyPr/>
          <a:lstStyle/>
          <a:p>
            <a:fld id="{0CE43A8E-3CB0-4754-AC2D-1BBB85C5711F}" type="slidenum">
              <a:rPr lang="en-US" smtClean="0"/>
              <a:t>9</a:t>
            </a:fld>
            <a:endParaRPr lang="en-US"/>
          </a:p>
        </p:txBody>
      </p:sp>
    </p:spTree>
    <p:extLst>
      <p:ext uri="{BB962C8B-B14F-4D97-AF65-F5344CB8AC3E}">
        <p14:creationId xmlns:p14="http://schemas.microsoft.com/office/powerpoint/2010/main" val="10037098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2999" y="5172773"/>
            <a:ext cx="9906001" cy="770827"/>
          </a:xfrm>
        </p:spPr>
        <p:txBody>
          <a:bodyPr vert="horz" lIns="91440" tIns="45720" rIns="91440" bIns="45720" rtlCol="0" anchor="t">
            <a:normAutofit/>
          </a:bodyPr>
          <a:lstStyle>
            <a:lvl1pPr>
              <a:defRPr lang="en-US" sz="5400" dirty="0">
                <a:latin typeface="+mj-lt"/>
                <a:cs typeface="Mongolian Baiti" panose="03000500000000000000" pitchFamily="66" charset="0"/>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2999" y="4600446"/>
            <a:ext cx="9906001" cy="398304"/>
          </a:xfrm>
        </p:spPr>
        <p:txBody>
          <a:bodyPr vert="horz" lIns="91440" tIns="45720" rIns="91440" bIns="45720" rtlCol="0" anchor="b">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1143001" y="685800"/>
            <a:ext cx="9906000" cy="3716559"/>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lvl1pPr>
              <a:defRPr sz="1000"/>
            </a:lvl1pPr>
          </a:lstStyle>
          <a:p>
            <a:endParaRPr lang="en-US" sz="1000"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lvl1pPr>
              <a:defRPr sz="1000"/>
            </a:lvl1pPr>
          </a:lstStyle>
          <a:p>
            <a:fld id="{2953A48D-8978-4B7F-8BA5-7DDC44F9988C}" type="datetime1">
              <a:rPr lang="en-US" smtClean="0"/>
              <a:t>1/27/2026</a:t>
            </a:fld>
            <a:endParaRPr lang="en-US" sz="1000"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lvl1pPr>
              <a:defRPr sz="1000"/>
            </a:lvl1pPr>
          </a:lstStyle>
          <a:p>
            <a:fld id="{AEAA3239-9EA4-4A65-A281-97F994456D9F}" type="slidenum">
              <a:rPr lang="en-US" smtClean="0"/>
              <a:pPr/>
              <a:t>‹#›</a:t>
            </a:fld>
            <a:endParaRPr lang="en-US" sz="1000" dirty="0"/>
          </a:p>
        </p:txBody>
      </p:sp>
      <p:cxnSp>
        <p:nvCxnSpPr>
          <p:cNvPr id="4" name="Straight Connector 3">
            <a:extLst>
              <a:ext uri="{FF2B5EF4-FFF2-40B4-BE49-F238E27FC236}">
                <a16:creationId xmlns:a16="http://schemas.microsoft.com/office/drawing/2014/main" id="{B2008A96-F52F-AB95-8185-940BB21AA1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9011221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b">
            <a:normAutofit/>
          </a:bodyPr>
          <a:lstStyle>
            <a:lvl1pPr>
              <a:defRPr lang="en-US" sz="7400" dirty="0">
                <a:solidFill>
                  <a:schemeClr val="accent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F4D7CA4D-0419-44B1-A572-E2F0F89C5403}" type="datetime1">
              <a:rPr lang="en-US" smtClean="0"/>
              <a:t>1/27/2026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862466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ctr">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3E86A8F3-65F3-4EB9-869C-76CEE4BDD77C}" type="datetime1">
              <a:rPr lang="en-US" smtClean="0"/>
              <a:t>1/27/2026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023966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143000" y="685800"/>
            <a:ext cx="4343400" cy="5257800"/>
          </a:xfrm>
        </p:spPr>
        <p:txBody>
          <a:bodyPr anchor="ctr">
            <a:normAutofit/>
          </a:bodyPr>
          <a:lstStyle>
            <a:lvl1pPr>
              <a:defRPr sz="3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96000" y="685801"/>
            <a:ext cx="4953000" cy="5257800"/>
          </a:xfrm>
        </p:spPr>
        <p:txBody>
          <a:bodyPr anchor="ctr">
            <a:normAutofit/>
          </a:bodyPr>
          <a:lstStyle>
            <a:lvl1pPr marL="457200" indent="-457200">
              <a:buClr>
                <a:schemeClr val="accent1"/>
              </a:buClr>
              <a:buFont typeface="+mj-lt"/>
              <a:buAutoNum type="arabicPeriod"/>
              <a:defRPr sz="1800"/>
            </a:lvl1pPr>
            <a:lvl2pPr marL="685800" indent="-4572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marL="1257300" indent="-342900">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1" y="6400800"/>
            <a:ext cx="990599" cy="457200"/>
          </a:xfrm>
        </p:spPr>
        <p:txBody>
          <a:bodyPr/>
          <a:lstStyle/>
          <a:p>
            <a:fld id="{8B41A39F-C131-47B8-AEC1-526A80C18BBA}" type="datetime1">
              <a:rPr lang="en-US" smtClean="0"/>
              <a:t>1/27/2026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CEEAC3E4-34A4-BAF1-4CEC-F3578B7F260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819519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132492" y="685800"/>
            <a:ext cx="5916508" cy="1705362"/>
          </a:xfrm>
        </p:spPr>
        <p:txBody>
          <a:bodyPr anchor="b">
            <a:normAutofit/>
          </a:bodyPr>
          <a:lstStyle>
            <a:lvl1pPr>
              <a:defRPr sz="3600"/>
            </a:lvl1pPr>
          </a:lstStyle>
          <a:p>
            <a:r>
              <a:rPr lang="en-US" dirty="0"/>
              <a:t>Click to edit Master title style</a:t>
            </a:r>
          </a:p>
        </p:txBody>
      </p:sp>
      <p:sp>
        <p:nvSpPr>
          <p:cNvPr id="10" name="Picture Placeholder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143000" y="685800"/>
            <a:ext cx="327747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132493" y="2574043"/>
            <a:ext cx="5916507" cy="3369557"/>
          </a:xfrm>
        </p:spPr>
        <p:txBody>
          <a:bodyPr>
            <a:normAutofit/>
          </a:bodyPr>
          <a:lstStyle>
            <a:lvl1pPr marL="457200" indent="-457200">
              <a:buClr>
                <a:schemeClr val="accent1"/>
              </a:buClr>
              <a:buFont typeface="+mj-lt"/>
              <a:buAutoNum type="arabicPeriod"/>
              <a:defRPr sz="1800"/>
            </a:lvl1pPr>
            <a:lvl2pPr marL="571500" indent="-3429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0" y="6400800"/>
            <a:ext cx="990600" cy="457200"/>
          </a:xfrm>
        </p:spPr>
        <p:txBody>
          <a:bodyPr/>
          <a:lstStyle/>
          <a:p>
            <a:fld id="{A877CDC7-E2DA-405F-BDB4-4ED43CAA16E6}" type="datetime1">
              <a:rPr lang="en-US" smtClean="0"/>
              <a:t>1/27/2026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8522FD4-D873-5880-85CA-81907402906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645970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95FE81-352A-04EE-D805-C0A4E238235A}"/>
              </a:ext>
            </a:extLst>
          </p:cNvPr>
          <p:cNvSpPr>
            <a:spLocks noGrp="1"/>
          </p:cNvSpPr>
          <p:nvPr>
            <p:ph type="title"/>
          </p:nvPr>
        </p:nvSpPr>
        <p:spPr>
          <a:xfrm>
            <a:off x="1143001" y="2438397"/>
            <a:ext cx="6623435" cy="1156423"/>
          </a:xfrm>
        </p:spPr>
        <p:txBody>
          <a:bodyPr anchor="b"/>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25ECE14C-6B0B-4298-B34D-766A34529CDF}" type="datetime1">
              <a:rPr lang="en-US" smtClean="0"/>
              <a:t>1/27/2026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8EE849E-3DB2-6D09-829E-63D97DAF47A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53380E56-1E9F-BBE4-3737-14FD20DDE33F}"/>
              </a:ext>
            </a:extLst>
          </p:cNvPr>
          <p:cNvSpPr>
            <a:spLocks noGrp="1"/>
          </p:cNvSpPr>
          <p:nvPr>
            <p:ph sz="quarter" idx="14"/>
          </p:nvPr>
        </p:nvSpPr>
        <p:spPr>
          <a:xfrm>
            <a:off x="1143000" y="3777702"/>
            <a:ext cx="4659735" cy="1632498"/>
          </a:xfrm>
        </p:spPr>
        <p:txBody>
          <a:bodyPr/>
          <a:lstStyle>
            <a:lvl1pPr>
              <a:spcBef>
                <a:spcPts val="0"/>
              </a:spcBef>
              <a:buNone/>
              <a:defRPr/>
            </a:lvl1pPr>
            <a:lvl2pPr>
              <a:spcBef>
                <a:spcPts val="0"/>
              </a:spcBef>
              <a:buNone/>
              <a:defRPr/>
            </a:lvl2pPr>
            <a:lvl3pPr>
              <a:spcBef>
                <a:spcPts val="0"/>
              </a:spcBef>
              <a:buNone/>
              <a:defRPr/>
            </a:lvl3pPr>
            <a:lvl4pPr>
              <a:spcBef>
                <a:spcPts val="0"/>
              </a:spcBef>
              <a:buNone/>
              <a:defRPr/>
            </a:lvl4pPr>
            <a:lvl5pPr>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921238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3506558" cy="3456894"/>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02777" y="685800"/>
            <a:ext cx="4956175" cy="346121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D76CF820-C7DB-421D-8FD6-C430A9B1C2AC}" type="datetime1">
              <a:rPr lang="en-US" smtClean="0"/>
              <a:t>1/27/2026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F077C1-74FA-7247-9C7C-6A14D1FE584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952368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62471" y="2102780"/>
            <a:ext cx="3923455" cy="3840819"/>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797941" y="685800"/>
            <a:ext cx="5251059"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F0E63EA5-332D-4604-BD2D-34B00B234EDE}" type="datetime1">
              <a:rPr lang="en-US" smtClean="0"/>
              <a:t>1/27/2026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0DACAA-0808-2D60-12F2-52C968353E1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174037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1" y="702859"/>
            <a:ext cx="3048000" cy="5219330"/>
          </a:xfrm>
        </p:spPr>
        <p:txBody>
          <a:bodyPr anchor="b">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928417" y="724270"/>
            <a:ext cx="6120583" cy="521933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05145CA3-1D95-48B1-8239-73BFDAEAE6AF}" type="datetime1">
              <a:rPr lang="en-US" smtClean="0"/>
              <a:t>1/27/2026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103579D9-BC9D-2B0D-42FA-B8F3791ECB8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90104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707549"/>
            <a:ext cx="2590800" cy="5236051"/>
          </a:xfrm>
        </p:spPr>
        <p:txBody>
          <a:bodyPr anchor="b">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45817" y="708184"/>
            <a:ext cx="6603184" cy="523541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1B80F9BF-B0F8-4A9E-9210-E35AD48EB15E}" type="datetime1">
              <a:rPr lang="en-US" smtClean="0"/>
              <a:t>1/27/2026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92C2954-C801-2F12-6B41-2D0F2CDE902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563260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31931" y="719137"/>
            <a:ext cx="2717068" cy="1858941"/>
          </a:xfrm>
        </p:spPr>
        <p:txBody>
          <a:bodyPr anchor="t"/>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1143000"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6957"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48450" y="6400800"/>
            <a:ext cx="995575" cy="457200"/>
          </a:xfrm>
        </p:spPr>
        <p:txBody>
          <a:bodyPr/>
          <a:lstStyle>
            <a:lvl1pPr>
              <a:defRPr>
                <a:solidFill>
                  <a:schemeClr val="tx1"/>
                </a:solidFill>
                <a:effectLst/>
              </a:defRPr>
            </a:lvl1pPr>
          </a:lstStyle>
          <a:p>
            <a:fld id="{7030F05D-1D3B-4C2E-9FFA-DE29ED956270}" type="datetime1">
              <a:rPr lang="en-US" smtClean="0"/>
              <a:t>1/27/2026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4025" y="6400800"/>
            <a:ext cx="995575"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1AC5C24-4394-5215-8F84-119942C28BC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51057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142999" y="1905008"/>
            <a:ext cx="9906001" cy="4038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676A767-B18A-4D25-AB71-95C362FFA6CA}" type="datetime1">
              <a:rPr lang="en-US" smtClean="0"/>
              <a:t>1/27/2026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1E99ED41-DFA2-8D2F-7F31-B856DB6B81A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8514897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1"/>
            <a:ext cx="2717067" cy="1892277"/>
          </a:xfrm>
        </p:spPr>
        <p:txBody>
          <a:bodyPr anchor="t"/>
          <a:lstStyle/>
          <a:p>
            <a:r>
              <a:rPr lang="en-US" dirty="0"/>
              <a:t>Click to edit Master title style</a:t>
            </a:r>
          </a:p>
        </p:txBody>
      </p:sp>
      <p:sp>
        <p:nvSpPr>
          <p:cNvPr id="11" name="Content Placeholder 7">
            <a:extLst>
              <a:ext uri="{FF2B5EF4-FFF2-40B4-BE49-F238E27FC236}">
                <a16:creationId xmlns:a16="http://schemas.microsoft.com/office/drawing/2014/main" id="{B3FABB3D-30D3-4F01-12AE-0D7193700279}"/>
              </a:ext>
            </a:extLst>
          </p:cNvPr>
          <p:cNvSpPr>
            <a:spLocks noGrp="1"/>
          </p:cNvSpPr>
          <p:nvPr>
            <p:ph sz="quarter" idx="16"/>
          </p:nvPr>
        </p:nvSpPr>
        <p:spPr>
          <a:xfrm>
            <a:off x="1143000"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9">
            <a:extLst>
              <a:ext uri="{FF2B5EF4-FFF2-40B4-BE49-F238E27FC236}">
                <a16:creationId xmlns:a16="http://schemas.microsoft.com/office/drawing/2014/main" id="{DF247FF5-7041-6BAC-2B24-D38B5823FDD0}"/>
              </a:ext>
            </a:extLst>
          </p:cNvPr>
          <p:cNvSpPr>
            <a:spLocks noGrp="1"/>
          </p:cNvSpPr>
          <p:nvPr>
            <p:ph type="pic" sz="quarter" idx="15" hasCustomPrompt="1"/>
          </p:nvPr>
        </p:nvSpPr>
        <p:spPr>
          <a:xfrm>
            <a:off x="4572085"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399" y="6400800"/>
            <a:ext cx="990600" cy="457200"/>
          </a:xfrm>
        </p:spPr>
        <p:txBody>
          <a:bodyPr/>
          <a:lstStyle>
            <a:lvl1pPr>
              <a:defRPr>
                <a:solidFill>
                  <a:schemeClr val="tx1"/>
                </a:solidFill>
                <a:effectLst/>
              </a:defRPr>
            </a:lvl1pPr>
          </a:lstStyle>
          <a:p>
            <a:fld id="{1B2FE6D2-B81D-4429-A41B-DCED2913EA16}" type="datetime1">
              <a:rPr lang="en-US" smtClean="0"/>
              <a:t>1/27/2026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22B7EA7-2EEF-FFC6-041D-2A5C4363724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8941825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7762" y="4495800"/>
            <a:ext cx="3209368" cy="1447800"/>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799"/>
            <a:ext cx="9901238" cy="359504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572087" y="4495800"/>
            <a:ext cx="6476914" cy="1430536"/>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A986E4C-26E7-40BC-8DDD-DE3A2F7C8B9D}" type="datetime1">
              <a:rPr lang="en-US" smtClean="0"/>
              <a:t>1/27/2026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9A47364-66B2-3B4D-6600-100245734C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5925800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417489" y="685799"/>
            <a:ext cx="3620525" cy="927545"/>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417617"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36428" y="6400800"/>
            <a:ext cx="1001586" cy="457200"/>
          </a:xfrm>
        </p:spPr>
        <p:txBody>
          <a:bodyPr/>
          <a:lstStyle/>
          <a:p>
            <a:fld id="{F14D5DAB-1E00-43FC-9445-DAAD2ACAC73A}" type="datetime1">
              <a:rPr lang="en-US" smtClean="0"/>
              <a:t>1/27/2026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38014" y="6400800"/>
            <a:ext cx="1001586"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A7BBF56-9F54-91F7-8B07-3836137799C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226575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0"/>
            <a:ext cx="3620524" cy="927544"/>
          </a:xfrm>
        </p:spPr>
        <p:txBody>
          <a:bodyPr anchor="t">
            <a:normAutofit/>
          </a:bodyPr>
          <a:lstStyle>
            <a:lvl1pPr>
              <a:defRPr sz="3600"/>
            </a:lvl1pPr>
          </a:lstStyle>
          <a:p>
            <a:r>
              <a:rPr lang="en-US" dirty="0"/>
              <a:t>Click to edit Master title style</a:t>
            </a:r>
          </a:p>
        </p:txBody>
      </p:sp>
      <p:sp>
        <p:nvSpPr>
          <p:cNvPr id="7" name="Content Placeholder 7">
            <a:extLst>
              <a:ext uri="{FF2B5EF4-FFF2-40B4-BE49-F238E27FC236}">
                <a16:creationId xmlns:a16="http://schemas.microsoft.com/office/drawing/2014/main" id="{A46DECC9-7986-BB68-7725-C840C27A8E91}"/>
              </a:ext>
            </a:extLst>
          </p:cNvPr>
          <p:cNvSpPr>
            <a:spLocks noGrp="1"/>
          </p:cNvSpPr>
          <p:nvPr>
            <p:ph sz="quarter" idx="18"/>
          </p:nvPr>
        </p:nvSpPr>
        <p:spPr>
          <a:xfrm>
            <a:off x="1143000"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a:extLst>
              <a:ext uri="{FF2B5EF4-FFF2-40B4-BE49-F238E27FC236}">
                <a16:creationId xmlns:a16="http://schemas.microsoft.com/office/drawing/2014/main" id="{47AACE2C-717B-D303-9874-EEBCB1CCD937}"/>
              </a:ext>
            </a:extLst>
          </p:cNvPr>
          <p:cNvSpPr>
            <a:spLocks noGrp="1"/>
          </p:cNvSpPr>
          <p:nvPr>
            <p:ph type="pic" sz="quarter" idx="13" hasCustomPrompt="1"/>
          </p:nvPr>
        </p:nvSpPr>
        <p:spPr>
          <a:xfrm>
            <a:off x="54864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58401" y="6400800"/>
            <a:ext cx="990598" cy="457200"/>
          </a:xfrm>
        </p:spPr>
        <p:txBody>
          <a:bodyPr/>
          <a:lstStyle/>
          <a:p>
            <a:fld id="{4989F924-B50F-4860-B10F-D52036B96E39}" type="datetime1">
              <a:rPr lang="en-US" smtClean="0"/>
              <a:t>1/27/2026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49000" y="6400800"/>
            <a:ext cx="990598"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A1B0D76A-CF8F-ABF7-FD42-BC815738E31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09176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92241" y="685800"/>
            <a:ext cx="4546423" cy="914400"/>
          </a:xfrm>
        </p:spPr>
        <p:txBody>
          <a:bodyPr anchor="t">
            <a:normAutofit/>
          </a:bodyPr>
          <a:lstStyle>
            <a:lvl1pPr>
              <a:defRPr sz="3600"/>
            </a:lvl1pPr>
          </a:lstStyle>
          <a:p>
            <a:r>
              <a:rPr lang="en-US" dirty="0"/>
              <a:t>Click to edit Master title style</a:t>
            </a:r>
          </a:p>
        </p:txBody>
      </p:sp>
      <p:sp>
        <p:nvSpPr>
          <p:cNvPr id="13" name="Picture Placeholder 10">
            <a:extLst>
              <a:ext uri="{FF2B5EF4-FFF2-40B4-BE49-F238E27FC236}">
                <a16:creationId xmlns:a16="http://schemas.microsoft.com/office/drawing/2014/main" id="{373F0A7D-AD36-9BC0-CF3C-1985F174509D}"/>
              </a:ext>
            </a:extLst>
          </p:cNvPr>
          <p:cNvSpPr>
            <a:spLocks noGrp="1"/>
          </p:cNvSpPr>
          <p:nvPr>
            <p:ph type="pic" sz="quarter" idx="15" hasCustomPrompt="1"/>
          </p:nvPr>
        </p:nvSpPr>
        <p:spPr>
          <a:xfrm>
            <a:off x="1153336"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492241" y="1828300"/>
            <a:ext cx="4556759"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4316"/>
            <a:ext cx="5943600" cy="453684"/>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4316"/>
            <a:ext cx="990600" cy="453684"/>
          </a:xfrm>
        </p:spPr>
        <p:txBody>
          <a:bodyPr/>
          <a:lstStyle>
            <a:lvl1pPr>
              <a:defRPr>
                <a:solidFill>
                  <a:schemeClr val="tx1"/>
                </a:solidFill>
                <a:effectLst/>
              </a:defRPr>
            </a:lvl1pPr>
          </a:lstStyle>
          <a:p>
            <a:fld id="{4D02379D-477C-47F0-9322-3E7981CF2222}" type="datetime1">
              <a:rPr lang="en-US" smtClean="0"/>
              <a:t>1/27/2026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4316"/>
            <a:ext cx="990600" cy="453684"/>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520D0403-0661-B304-FC30-17B8CEC938C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470228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64740" y="685800"/>
            <a:ext cx="4513154" cy="914400"/>
          </a:xfrm>
        </p:spPr>
        <p:txBody>
          <a:bodyPr anchor="t">
            <a:normAutofit/>
          </a:bodyPr>
          <a:lstStyle>
            <a:lvl1pPr>
              <a:defRPr sz="3600"/>
            </a:lvl1pPr>
          </a:lstStyle>
          <a:p>
            <a:r>
              <a:rPr lang="en-US"/>
              <a:t>Click to edit Master title style</a:t>
            </a:r>
            <a:endParaRPr lang="en-US" dirty="0"/>
          </a:p>
        </p:txBody>
      </p:sp>
      <p:sp>
        <p:nvSpPr>
          <p:cNvPr id="16" name="Content Placeholder 7">
            <a:extLst>
              <a:ext uri="{FF2B5EF4-FFF2-40B4-BE49-F238E27FC236}">
                <a16:creationId xmlns:a16="http://schemas.microsoft.com/office/drawing/2014/main" id="{08C86B72-855F-890D-47EC-5A46EA634C56}"/>
              </a:ext>
            </a:extLst>
          </p:cNvPr>
          <p:cNvSpPr>
            <a:spLocks noGrp="1"/>
          </p:cNvSpPr>
          <p:nvPr>
            <p:ph sz="quarter" idx="14"/>
          </p:nvPr>
        </p:nvSpPr>
        <p:spPr>
          <a:xfrm>
            <a:off x="1164740" y="1828300"/>
            <a:ext cx="4513154"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0">
            <a:extLst>
              <a:ext uri="{FF2B5EF4-FFF2-40B4-BE49-F238E27FC236}">
                <a16:creationId xmlns:a16="http://schemas.microsoft.com/office/drawing/2014/main" id="{CBB37A90-5561-8836-19D2-B4DFB635D8F9}"/>
              </a:ext>
            </a:extLst>
          </p:cNvPr>
          <p:cNvSpPr>
            <a:spLocks noGrp="1"/>
          </p:cNvSpPr>
          <p:nvPr>
            <p:ph type="pic" sz="quarter" idx="15" hasCustomPrompt="1"/>
          </p:nvPr>
        </p:nvSpPr>
        <p:spPr>
          <a:xfrm>
            <a:off x="6389910"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599" cy="457200"/>
          </a:xfrm>
        </p:spPr>
        <p:txBody>
          <a:bodyPr/>
          <a:lstStyle>
            <a:lvl1pPr>
              <a:defRPr>
                <a:solidFill>
                  <a:schemeClr val="tx1"/>
                </a:solidFill>
                <a:effectLst/>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36535" y="6400800"/>
            <a:ext cx="990600" cy="457200"/>
          </a:xfrm>
        </p:spPr>
        <p:txBody>
          <a:bodyPr/>
          <a:lstStyle/>
          <a:p>
            <a:fld id="{30FBF84D-747E-4A2D-B74C-0D1ADB9D978A}" type="datetime1">
              <a:rPr lang="en-US" smtClean="0"/>
              <a:t>1/27/2026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lvl1pPr>
              <a:defRPr>
                <a:solidFill>
                  <a:schemeClr val="accent1"/>
                </a:solidFill>
                <a:effectLst/>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10804DAD-5BC0-9FC5-EC18-CDBE0EE36A9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77548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3662043"/>
            <a:ext cx="2667001" cy="2281557"/>
          </a:xfrm>
        </p:spPr>
        <p:txBody>
          <a:bodyPr anchor="t">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2999" y="685800"/>
            <a:ext cx="9906001"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12F17FE-50B5-4F97-A5FE-D47BC058140D}" type="datetime1">
              <a:rPr lang="en-US" smtClean="0"/>
              <a:t>1/27/2026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F1B40F4D-4FD2-324C-CFF2-ADA23A35CFB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47646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07477"/>
            <a:ext cx="2743106" cy="2330454"/>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01063" y="707476"/>
            <a:ext cx="6947938" cy="2685824"/>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142999" y="3607498"/>
            <a:ext cx="9906001" cy="233045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600" cy="457200"/>
          </a:xfrm>
        </p:spPr>
        <p:txBody>
          <a:bodyPr/>
          <a:lstStyle/>
          <a:p>
            <a:fld id="{398629FA-33AC-4B91-9F50-6A34C73DB4A5}" type="datetime1">
              <a:rPr lang="en-US" smtClean="0"/>
              <a:t>1/27/2026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F6F4162-8B6A-031F-A186-63503EB5CF2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7115751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1"/>
            <a:ext cx="2667001" cy="5257800"/>
          </a:xfrm>
        </p:spPr>
        <p:txBody>
          <a:bodyPr anchor="ctr">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024956" y="685800"/>
            <a:ext cx="7024044"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C54EB15-C6E9-4FB2-A00E-83F3272DC203}" type="datetime1">
              <a:rPr lang="en-US" smtClean="0"/>
              <a:t>1/27/2026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12BAF7E-DB4B-FC77-1D4B-2907E790CFE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622154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4553" y="702859"/>
            <a:ext cx="5744447" cy="909869"/>
          </a:xfrm>
        </p:spPr>
        <p:txBody>
          <a:bodyPr anchor="t"/>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1143000"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5739" y="1828299"/>
            <a:ext cx="573778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10052921" y="6400800"/>
            <a:ext cx="990601" cy="457200"/>
          </a:xfrm>
        </p:spPr>
        <p:txBody>
          <a:bodyPr/>
          <a:lstStyle/>
          <a:p>
            <a:fld id="{F35C560A-6694-4C54-932B-EBD007D80457}" type="datetime1">
              <a:rPr lang="en-US" smtClean="0"/>
              <a:t>1/27/2026</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234F062-E526-E361-D4BD-72E769199F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9398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1" y="2327554"/>
            <a:ext cx="3914086" cy="3656368"/>
          </a:xfrm>
        </p:spPr>
        <p:txBody>
          <a:bodyPr vert="horz" lIns="91440" tIns="45720" rIns="91440" bIns="45720" rtlCol="0" anchor="t">
            <a:normAutofit/>
          </a:bodyPr>
          <a:lstStyle>
            <a:lvl1pPr>
              <a:defRPr lang="en-US" sz="48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4817" y="685799"/>
            <a:ext cx="3174160" cy="1458873"/>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769104" y="685800"/>
            <a:ext cx="525808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52400" y="6400800"/>
            <a:ext cx="5943600" cy="453602"/>
          </a:xfrm>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0058400" y="6400800"/>
            <a:ext cx="990600" cy="453602"/>
          </a:xfrm>
        </p:spPr>
        <p:txBody>
          <a:bodyPr/>
          <a:lstStyle/>
          <a:p>
            <a:fld id="{8529DE94-2476-477B-981E-08C53D89AC9B}" type="datetime1">
              <a:rPr lang="en-US" smtClean="0"/>
              <a:t>1/27/2026</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014B7BE-0A4F-0031-AC74-6519ACD526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228855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702859"/>
            <a:ext cx="5744448" cy="89486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3924"/>
            <a:ext cx="5744447" cy="409967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3">
            <a:extLst>
              <a:ext uri="{FF2B5EF4-FFF2-40B4-BE49-F238E27FC236}">
                <a16:creationId xmlns:a16="http://schemas.microsoft.com/office/drawing/2014/main" id="{D5B6C620-74FA-0279-5BC5-97091F2D268B}"/>
              </a:ext>
            </a:extLst>
          </p:cNvPr>
          <p:cNvSpPr>
            <a:spLocks noGrp="1"/>
          </p:cNvSpPr>
          <p:nvPr>
            <p:ph type="pic" sz="quarter" idx="13" hasCustomPrompt="1"/>
          </p:nvPr>
        </p:nvSpPr>
        <p:spPr>
          <a:xfrm>
            <a:off x="7631547"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152400" y="6400800"/>
            <a:ext cx="5943600" cy="457200"/>
          </a:xfrm>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058399" y="6400800"/>
            <a:ext cx="990600" cy="457200"/>
          </a:xfrm>
        </p:spPr>
        <p:txBody>
          <a:bodyPr/>
          <a:lstStyle/>
          <a:p>
            <a:fld id="{101DF975-D0C4-475F-9F7C-B84D5C6D229B}" type="datetime1">
              <a:rPr lang="en-US" smtClean="0"/>
              <a:t>1/27/2026</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CD60DA1-4793-4BB1-35F1-0A144685020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440735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685799"/>
            <a:ext cx="9905999" cy="948457"/>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70936" y="1849212"/>
            <a:ext cx="4569056"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6452008" y="1849212"/>
            <a:ext cx="4596992" cy="409438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FD9AFD03-FE9C-40DF-B862-03968B25C24F}" type="datetime1">
              <a:rPr lang="en-US" smtClean="0"/>
              <a:t>1/27/2026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9177AF9D-3C1B-C06E-8ED0-0E93CB299E0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0493067"/>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845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9213"/>
            <a:ext cx="3886200"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741216" y="1849213"/>
            <a:ext cx="5307785" cy="4094387"/>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2FD384AD-C61A-48D6-93CC-8F2E0CDBE1F5}" type="datetime1">
              <a:rPr lang="en-US" smtClean="0"/>
              <a:t>1/27/2026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3068E299-4F76-11A9-0401-93911962B31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2997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1832"/>
          </a:xfrm>
        </p:spPr>
        <p:txBody>
          <a:bodyPr anchor="t"/>
          <a:lstStyle/>
          <a:p>
            <a:r>
              <a:rPr lang="en-US" dirty="0"/>
              <a:t>Click to edit Master title style</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143000" y="1855838"/>
            <a:ext cx="4678055" cy="4087762"/>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569855" y="1855839"/>
            <a:ext cx="4479145" cy="408776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flipH="1">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614BD192-03A5-4A45-AA3A-3048777F9DA1}" type="datetime1">
              <a:rPr lang="en-US" smtClean="0"/>
              <a:t>1/27/2026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495B70AA-3B93-7622-1DFB-94A2304AD14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4149521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8" y="685801"/>
            <a:ext cx="6416832" cy="914400"/>
          </a:xfrm>
        </p:spPr>
        <p:txBody>
          <a:bodyPr anchor="t"/>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1828299"/>
            <a:ext cx="6416832" cy="4115300"/>
          </a:xfrm>
        </p:spPr>
        <p:txBody>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10058400" y="6400800"/>
            <a:ext cx="990600" cy="457200"/>
          </a:xfrm>
        </p:spPr>
        <p:txBody>
          <a:bodyPr/>
          <a:lstStyle/>
          <a:p>
            <a:fld id="{688BF943-8E28-4DFB-B0DE-F00AF9279F8D}" type="datetime1">
              <a:rPr lang="en-US" smtClean="0"/>
              <a:t>1/27/2026</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239A83E-B0F1-03F6-74AC-D67E31FB986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7636487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94998"/>
            <a:ext cx="6407304" cy="914400"/>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2999" y="1828299"/>
            <a:ext cx="6407305" cy="4115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0">
            <a:extLst>
              <a:ext uri="{FF2B5EF4-FFF2-40B4-BE49-F238E27FC236}">
                <a16:creationId xmlns:a16="http://schemas.microsoft.com/office/drawing/2014/main" id="{A0F08A51-DDF0-F904-C832-37321BA8D046}"/>
              </a:ext>
            </a:extLst>
          </p:cNvPr>
          <p:cNvSpPr>
            <a:spLocks noGrp="1"/>
          </p:cNvSpPr>
          <p:nvPr>
            <p:ph type="pic" sz="quarter" idx="13" hasCustomPrompt="1"/>
          </p:nvPr>
        </p:nvSpPr>
        <p:spPr>
          <a:xfrm>
            <a:off x="8271848"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14FE1444-BD57-4488-BC66-780B65504E47}" type="datetime1">
              <a:rPr lang="en-US" smtClean="0"/>
              <a:t>1/27/2026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2500A44A-2759-A2C2-08DC-0AAFC6B55096}"/>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24412364"/>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20467"/>
            <a:ext cx="3517146" cy="1628481"/>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1" y="2563904"/>
            <a:ext cx="3517146"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372162" y="685801"/>
            <a:ext cx="5676838"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C7D6AC0-AFBC-4BF8-914C-3A003B9A62FD}" type="datetime1">
              <a:rPr lang="en-US" smtClean="0"/>
              <a:t>1/27/2026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BEC98E67-C3DE-1B21-ADC4-8C5E2F6367F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5282715"/>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9">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72129" y="709098"/>
            <a:ext cx="2491239" cy="1639852"/>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72128" y="2563905"/>
            <a:ext cx="2491239"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375384" y="685800"/>
            <a:ext cx="6673616"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0800"/>
            <a:ext cx="990599" cy="457200"/>
          </a:xfrm>
        </p:spPr>
        <p:txBody>
          <a:bodyPr/>
          <a:lstStyle/>
          <a:p>
            <a:fld id="{2DA2328B-B1E6-45A4-86CF-8A83B4DA9E96}" type="datetime1">
              <a:rPr lang="en-US" smtClean="0"/>
              <a:t>1/27/2026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E70BF570-92F5-4B04-EE32-8093EAC2D17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895442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143000" y="5243865"/>
            <a:ext cx="9906000" cy="709673"/>
          </a:xfrm>
        </p:spPr>
        <p:txBody>
          <a:bodyPr anchor="b">
            <a:normAutofit/>
          </a:bodyPr>
          <a:lstStyle>
            <a:lvl1pPr algn="ctr">
              <a:lnSpc>
                <a:spcPct val="110000"/>
              </a:lnSpc>
              <a:defRPr sz="2600" b="1" i="0">
                <a:solidFill>
                  <a:schemeClr val="bg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143000" y="685801"/>
            <a:ext cx="9906000" cy="4329860"/>
          </a:xfrm>
        </p:spPr>
        <p:txBody>
          <a:bodyPr anchor="t">
            <a:normAutofit/>
          </a:bodyPr>
          <a:lstStyle>
            <a:lvl1pPr marL="0" indent="0" algn="ctr">
              <a:lnSpc>
                <a:spcPct val="90000"/>
              </a:lnSpc>
              <a:buNone/>
              <a:defRPr sz="25000" b="0">
                <a:solidFill>
                  <a:schemeClr val="bg1"/>
                </a:solidFill>
                <a:latin typeface="+mj-lt"/>
                <a:cs typeface="Mongolian Baiti" panose="03000500000000000000" pitchFamily="66" charset="0"/>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B38E9D8-4FC1-4DAE-99E4-835FCD288395}" type="datetime1">
              <a:rPr lang="en-US" smtClean="0"/>
              <a:t>1/27/2026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FA7AB40-CE07-6773-F477-107BB694C7B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8555159"/>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3CD651BA-50FB-2DF6-3F6E-69C4FCD7BA80}"/>
              </a:ext>
            </a:extLst>
          </p:cNvPr>
          <p:cNvSpPr>
            <a:spLocks noGrp="1"/>
          </p:cNvSpPr>
          <p:nvPr>
            <p:ph type="title"/>
          </p:nvPr>
        </p:nvSpPr>
        <p:spPr>
          <a:xfrm>
            <a:off x="6095999" y="4609809"/>
            <a:ext cx="4953001" cy="1343730"/>
          </a:xfrm>
        </p:spPr>
        <p:txBody>
          <a:bodyPr anchor="b"/>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FCA4E528-A76C-88B7-F866-78D030A514D8}"/>
              </a:ext>
            </a:extLst>
          </p:cNvPr>
          <p:cNvSpPr>
            <a:spLocks noGrp="1"/>
          </p:cNvSpPr>
          <p:nvPr>
            <p:ph sz="quarter" idx="14" hasCustomPrompt="1"/>
          </p:nvPr>
        </p:nvSpPr>
        <p:spPr>
          <a:xfrm>
            <a:off x="1143000" y="685801"/>
            <a:ext cx="9906000" cy="3276600"/>
          </a:xfrm>
        </p:spPr>
        <p:txBody>
          <a:bodyPr anchor="b"/>
          <a:lstStyle>
            <a:lvl1pPr>
              <a:lnSpc>
                <a:spcPct val="90000"/>
              </a:lnSpc>
              <a:buNone/>
              <a:defRPr sz="270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40BAEB1E-5971-4FE0-8556-E58B94C51D44}" type="datetime1">
              <a:rPr lang="en-US" smtClean="0"/>
              <a:t>1/27/2026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0EA5BF1-23C2-0F30-7510-43650AEC4DE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91983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8017" y="2015442"/>
            <a:ext cx="4240984" cy="3960242"/>
          </a:xfrm>
        </p:spPr>
        <p:txBody>
          <a:bodyPr vert="horz" lIns="91440" tIns="45720" rIns="91440" bIns="45720" rtlCol="0" anchor="t">
            <a:norm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8016" y="685800"/>
            <a:ext cx="3755116" cy="1114678"/>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1" y="685800"/>
            <a:ext cx="4952999"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tx1"/>
                </a:solidFill>
                <a:effectLst/>
              </a:defRPr>
            </a:lvl1pPr>
          </a:lstStyle>
          <a:p>
            <a:fld id="{EC51F7A3-E7CB-4889-B172-A123C630DC51}" type="datetime1">
              <a:rPr lang="en-US" smtClean="0"/>
              <a:t>1/27/2026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12" name="Straight Connector 11">
            <a:extLst>
              <a:ext uri="{FF2B5EF4-FFF2-40B4-BE49-F238E27FC236}">
                <a16:creationId xmlns:a16="http://schemas.microsoft.com/office/drawing/2014/main" id="{0E8BDBFD-5D03-F89B-C880-B0D233D5D48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34249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C3DADE7F-E67E-CAEA-8072-B9514E6E1175}"/>
              </a:ext>
            </a:extLst>
          </p:cNvPr>
          <p:cNvSpPr>
            <a:spLocks noGrp="1"/>
          </p:cNvSpPr>
          <p:nvPr>
            <p:ph type="title"/>
          </p:nvPr>
        </p:nvSpPr>
        <p:spPr>
          <a:xfrm>
            <a:off x="8153399" y="685800"/>
            <a:ext cx="2895601" cy="5267739"/>
          </a:xfrm>
        </p:spPr>
        <p:txBody>
          <a:bodyPr anchor="ctr"/>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64D4B29D-DD33-F8A0-6077-D56DBC08D2DB}"/>
              </a:ext>
            </a:extLst>
          </p:cNvPr>
          <p:cNvSpPr>
            <a:spLocks noGrp="1"/>
          </p:cNvSpPr>
          <p:nvPr>
            <p:ph sz="quarter" idx="14" hasCustomPrompt="1"/>
          </p:nvPr>
        </p:nvSpPr>
        <p:spPr>
          <a:xfrm>
            <a:off x="1143000" y="685800"/>
            <a:ext cx="6781800" cy="4191001"/>
          </a:xfrm>
        </p:spPr>
        <p:txBody>
          <a:bodyPr anchor="b"/>
          <a:lstStyle>
            <a:lvl1pPr>
              <a:lnSpc>
                <a:spcPct val="90000"/>
              </a:lnSpc>
              <a:buNone/>
              <a:defRPr sz="20000">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p>
            <a:fld id="{39DFF5D4-4547-4361-B250-BFE60A41E1A4}" type="datetime1">
              <a:rPr lang="en-US" smtClean="0"/>
              <a:t>1/27/2026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D002FC57-F63B-DF9D-9ACC-AC4696C03769}"/>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79665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 Large 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D15B53-A6D4-5307-3354-15A2A777AAD6}"/>
              </a:ext>
            </a:extLst>
          </p:cNvPr>
          <p:cNvSpPr>
            <a:spLocks noGrp="1"/>
          </p:cNvSpPr>
          <p:nvPr>
            <p:ph sz="quarter" idx="14" hasCustomPrompt="1"/>
          </p:nvPr>
        </p:nvSpPr>
        <p:spPr>
          <a:xfrm>
            <a:off x="1143000" y="715425"/>
            <a:ext cx="9906000" cy="4217987"/>
          </a:xfrm>
        </p:spPr>
        <p:txBody>
          <a:bodyPr/>
          <a:lstStyle>
            <a:lvl1pPr>
              <a:lnSpc>
                <a:spcPct val="90000"/>
              </a:lnSpc>
              <a:buNone/>
              <a:defRPr sz="27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4499B2AA-EA1F-4808-8C25-C8FD26324E26}" type="datetime1">
              <a:rPr lang="en-US" smtClean="0"/>
              <a:t>1/27/2026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99D6B5B7-21A5-3BED-394A-5383E64E7DF5}"/>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3B1AF28-7C69-5D76-E7F7-FF9768CC36DF}"/>
              </a:ext>
            </a:extLst>
          </p:cNvPr>
          <p:cNvSpPr>
            <a:spLocks noGrp="1"/>
          </p:cNvSpPr>
          <p:nvPr>
            <p:ph type="title"/>
          </p:nvPr>
        </p:nvSpPr>
        <p:spPr>
          <a:xfrm>
            <a:off x="1143001" y="5166360"/>
            <a:ext cx="8759952" cy="786384"/>
          </a:xfrm>
        </p:spPr>
        <p:txBody>
          <a:bodyPr/>
          <a:lstStyle>
            <a:lvl1pPr>
              <a:lnSpc>
                <a:spcPct val="110000"/>
              </a:lnSpc>
              <a:defRPr sz="28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2895352620"/>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anchor="t">
            <a:normAutofit/>
          </a:bodyPr>
          <a:lstStyle>
            <a:lvl1pPr marL="0" indent="0">
              <a:lnSpc>
                <a:spcPct val="90000"/>
              </a:lnSpc>
              <a:buNone/>
              <a:defRPr sz="5400" b="0">
                <a:solidFill>
                  <a:schemeClr val="bg1"/>
                </a:solidFill>
                <a:latin typeface="+mj-lt"/>
                <a:cs typeface="Mongolian Baiti" panose="03000500000000000000" pitchFamily="66" charset="0"/>
              </a:defRPr>
            </a:lvl1pPr>
            <a:lvl2pPr marL="228600" indent="0">
              <a:lnSpc>
                <a:spcPct val="90000"/>
              </a:lnSpc>
              <a:buNone/>
              <a:defRPr sz="5400" b="0">
                <a:solidFill>
                  <a:schemeClr val="bg1"/>
                </a:solidFill>
                <a:latin typeface="+mj-lt"/>
                <a:cs typeface="Mongolian Baiti" panose="03000500000000000000" pitchFamily="66" charset="0"/>
              </a:defRPr>
            </a:lvl2pPr>
            <a:lvl3pPr marL="457200" indent="0">
              <a:lnSpc>
                <a:spcPct val="90000"/>
              </a:lnSpc>
              <a:buNone/>
              <a:defRPr sz="5400" b="0">
                <a:solidFill>
                  <a:schemeClr val="bg1"/>
                </a:solidFill>
                <a:latin typeface="+mj-lt"/>
                <a:cs typeface="Mongolian Baiti" panose="03000500000000000000" pitchFamily="66" charset="0"/>
              </a:defRPr>
            </a:lvl3pPr>
            <a:lvl4pPr marL="685800" indent="0">
              <a:lnSpc>
                <a:spcPct val="90000"/>
              </a:lnSpc>
              <a:buNone/>
              <a:defRPr sz="5400" b="0">
                <a:solidFill>
                  <a:schemeClr val="bg1"/>
                </a:solidFill>
                <a:latin typeface="+mj-lt"/>
                <a:cs typeface="Mongolian Baiti" panose="03000500000000000000" pitchFamily="66" charset="0"/>
              </a:defRPr>
            </a:lvl4pPr>
            <a:lvl5pPr marL="914400" indent="0">
              <a:lnSpc>
                <a:spcPct val="90000"/>
              </a:lnSpc>
              <a:buNone/>
              <a:defRPr sz="5400" b="0">
                <a:solidFill>
                  <a:schemeClr val="bg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7F8C9FE2-6DE5-4BD7-B30C-85A8ECDF0918}" type="datetime1">
              <a:rPr lang="en-US" smtClean="0"/>
              <a:t>1/27/2026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D9E59E0B-DA31-573A-9F4C-606FE4AAB022}"/>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5834206"/>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10439400" cy="5257800"/>
          </a:xfrm>
        </p:spPr>
        <p:txBody>
          <a:bodyPr anchor="t">
            <a:normAutofit/>
          </a:bodyPr>
          <a:lstStyle>
            <a:lvl1pPr marL="0" indent="0">
              <a:lnSpc>
                <a:spcPct val="90000"/>
              </a:lnSpc>
              <a:buNone/>
              <a:defRPr sz="5400" b="0">
                <a:solidFill>
                  <a:schemeClr val="tx1"/>
                </a:solidFill>
                <a:latin typeface="+mj-lt"/>
                <a:cs typeface="Mongolian Baiti" panose="03000500000000000000" pitchFamily="66" charset="0"/>
              </a:defRPr>
            </a:lvl1pPr>
            <a:lvl2pPr marL="228600" indent="0">
              <a:lnSpc>
                <a:spcPct val="90000"/>
              </a:lnSpc>
              <a:buNone/>
              <a:defRPr sz="5400" b="0">
                <a:solidFill>
                  <a:schemeClr val="tx1"/>
                </a:solidFill>
                <a:latin typeface="+mj-lt"/>
                <a:cs typeface="Mongolian Baiti" panose="03000500000000000000" pitchFamily="66" charset="0"/>
              </a:defRPr>
            </a:lvl2pPr>
            <a:lvl3pPr marL="457200" indent="0">
              <a:lnSpc>
                <a:spcPct val="90000"/>
              </a:lnSpc>
              <a:buNone/>
              <a:defRPr sz="5400" b="0">
                <a:solidFill>
                  <a:schemeClr val="tx1"/>
                </a:solidFill>
                <a:latin typeface="+mj-lt"/>
                <a:cs typeface="Mongolian Baiti" panose="03000500000000000000" pitchFamily="66" charset="0"/>
              </a:defRPr>
            </a:lvl3pPr>
            <a:lvl4pPr marL="685800" indent="0">
              <a:lnSpc>
                <a:spcPct val="90000"/>
              </a:lnSpc>
              <a:buNone/>
              <a:defRPr sz="5400" b="0">
                <a:solidFill>
                  <a:schemeClr val="tx1"/>
                </a:solidFill>
                <a:latin typeface="+mj-lt"/>
                <a:cs typeface="Mongolian Baiti" panose="03000500000000000000" pitchFamily="66" charset="0"/>
              </a:defRPr>
            </a:lvl4pPr>
            <a:lvl5pPr marL="914400" indent="0">
              <a:lnSpc>
                <a:spcPct val="90000"/>
              </a:lnSpc>
              <a:buNone/>
              <a:defRPr sz="5400" b="0">
                <a:solidFill>
                  <a:schemeClr val="tx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p>
            <a:fld id="{00D39FB3-A85A-4123-936A-B01B34283303}" type="datetime1">
              <a:rPr lang="en-US" smtClean="0"/>
              <a:t>1/27/2026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5E01FFB5-9AC9-5608-D38C-31B179F100F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8704582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1"/>
            <a:ext cx="9906000" cy="5257799"/>
          </a:xfrm>
        </p:spPr>
        <p:txBody>
          <a:bodyPr anchor="b">
            <a:normAutofit/>
          </a:bodyPr>
          <a:lstStyle>
            <a:lvl1pPr marL="0" indent="0">
              <a:lnSpc>
                <a:spcPct val="90000"/>
              </a:lnSpc>
              <a:buNone/>
              <a:defRPr sz="5400" b="0">
                <a:latin typeface="+mj-lt"/>
                <a:cs typeface="Mongolian Baiti" panose="03000500000000000000" pitchFamily="66" charset="0"/>
              </a:defRPr>
            </a:lvl1pPr>
            <a:lvl2pPr marL="228600" indent="0">
              <a:lnSpc>
                <a:spcPct val="90000"/>
              </a:lnSpc>
              <a:buNone/>
              <a:defRPr sz="5400" b="0">
                <a:latin typeface="+mj-lt"/>
                <a:cs typeface="Mongolian Baiti" panose="03000500000000000000" pitchFamily="66" charset="0"/>
              </a:defRPr>
            </a:lvl2pPr>
            <a:lvl3pPr marL="457200" indent="0">
              <a:lnSpc>
                <a:spcPct val="90000"/>
              </a:lnSpc>
              <a:buNone/>
              <a:defRPr sz="5400" b="0">
                <a:latin typeface="+mj-lt"/>
                <a:cs typeface="Mongolian Baiti" panose="03000500000000000000" pitchFamily="66" charset="0"/>
              </a:defRPr>
            </a:lvl3pPr>
            <a:lvl4pPr marL="685800" indent="0">
              <a:lnSpc>
                <a:spcPct val="90000"/>
              </a:lnSpc>
              <a:buNone/>
              <a:defRPr sz="5400" b="0">
                <a:latin typeface="+mj-lt"/>
                <a:cs typeface="Mongolian Baiti" panose="03000500000000000000" pitchFamily="66" charset="0"/>
              </a:defRPr>
            </a:lvl4pPr>
            <a:lvl5pPr marL="914400" indent="0">
              <a:lnSpc>
                <a:spcPct val="90000"/>
              </a:lnSpc>
              <a:buNone/>
              <a:defRPr sz="5400" b="0">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152400" y="6400800"/>
            <a:ext cx="5943599" cy="457200"/>
          </a:xfrm>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0" y="6400800"/>
            <a:ext cx="990600" cy="457200"/>
          </a:xfrm>
        </p:spPr>
        <p:txBody>
          <a:bodyPr/>
          <a:lstStyle/>
          <a:p>
            <a:fld id="{A70944E6-539A-4BC8-B250-092F2CE95E90}" type="datetime1">
              <a:rPr lang="en-US" smtClean="0"/>
              <a:t>1/27/2026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16CE4C6-A657-5805-17C1-DFBE412C51B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536432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vert="horz" lIns="91440" tIns="45720" rIns="91440" bIns="45720" rtlCol="0" anchor="t">
            <a:normAutofit/>
          </a:bodyPr>
          <a:lstStyle>
            <a:lvl1pPr marL="0" indent="0">
              <a:lnSpc>
                <a:spcPct val="90000"/>
              </a:lnSpc>
              <a:buNone/>
              <a:defRPr lang="en-US" sz="5400" b="1" dirty="0">
                <a:solidFill>
                  <a:schemeClr val="bg1"/>
                </a:solidFill>
                <a:latin typeface="+mn-lt"/>
              </a:defRPr>
            </a:lvl1pPr>
            <a:lvl2pPr marL="228600" indent="0">
              <a:lnSpc>
                <a:spcPct val="90000"/>
              </a:lnSpc>
              <a:buNone/>
              <a:defRPr lang="en-US" sz="5400" b="1" dirty="0">
                <a:solidFill>
                  <a:schemeClr val="bg1"/>
                </a:solidFill>
                <a:latin typeface="+mn-lt"/>
              </a:defRPr>
            </a:lvl2pPr>
            <a:lvl3pPr marL="457200" indent="0">
              <a:lnSpc>
                <a:spcPct val="90000"/>
              </a:lnSpc>
              <a:buNone/>
              <a:defRPr lang="en-US" sz="5400" b="1" dirty="0">
                <a:solidFill>
                  <a:schemeClr val="bg1"/>
                </a:solidFill>
                <a:latin typeface="+mn-lt"/>
              </a:defRPr>
            </a:lvl3pPr>
            <a:lvl4pPr marL="685800" indent="0">
              <a:lnSpc>
                <a:spcPct val="90000"/>
              </a:lnSpc>
              <a:buNone/>
              <a:defRPr lang="en-US" sz="5400" b="1" dirty="0">
                <a:solidFill>
                  <a:schemeClr val="bg1"/>
                </a:solidFill>
                <a:latin typeface="+mn-lt"/>
              </a:defRPr>
            </a:lvl4pPr>
            <a:lvl5pPr marL="914400" indent="0">
              <a:lnSpc>
                <a:spcPct val="90000"/>
              </a:lnSpc>
              <a:buNone/>
              <a:defRPr lang="en-US" sz="5400" b="1" dirty="0">
                <a:solidFill>
                  <a:schemeClr val="bg1"/>
                </a:solidFill>
                <a:latin typeface="+mn-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30B6F89-4209-4DBA-AE92-A89C4CA08C29}" type="datetime1">
              <a:rPr lang="en-US" smtClean="0"/>
              <a:t>1/27/2026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2C45B696-5A62-5895-72D9-DC0A3B3E2F8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54671319"/>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5029200"/>
            <a:ext cx="9906000" cy="914400"/>
          </a:xfrm>
        </p:spPr>
        <p:txBody>
          <a:bodyPr anchor="b">
            <a:normAutofit/>
          </a:bodyPr>
          <a:lstStyle>
            <a:lvl1pP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114800"/>
          </a:xfrm>
        </p:spPr>
        <p:txBody>
          <a:bodyPr anchor="b">
            <a:normAutofit/>
          </a:bodyPr>
          <a:lstStyle>
            <a:lvl1pPr marL="164592" indent="-164592">
              <a:lnSpc>
                <a:spcPct val="10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9C85BD29-F703-441C-BA70-A68EA51BEFAB}" type="datetime1">
              <a:rPr lang="en-US" smtClean="0"/>
              <a:t>1/27/2026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4A33729E-38D5-A1E3-A590-6B649D520DE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357091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4955722"/>
            <a:ext cx="9906000" cy="987878"/>
          </a:xfrm>
        </p:spPr>
        <p:txBody>
          <a:bodyPr anchor="ctr">
            <a:normAutofit/>
          </a:bodyPr>
          <a:lstStyle>
            <a:lvl1pPr algn="r">
              <a:lnSpc>
                <a:spcPct val="120000"/>
              </a:lnSpc>
              <a:defRPr sz="2000" b="1" i="0" spc="0">
                <a:solidFill>
                  <a:schemeClr val="bg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3950208"/>
          </a:xfrm>
        </p:spPr>
        <p:txBody>
          <a:bodyPr anchor="t">
            <a:normAutofit/>
          </a:bodyPr>
          <a:lstStyle>
            <a:lvl1pPr marL="164592" indent="-164592">
              <a:lnSpc>
                <a:spcPct val="100000"/>
              </a:lnSpc>
              <a:spcBef>
                <a:spcPts val="0"/>
              </a:spcBef>
              <a:buNone/>
              <a:defRPr sz="4800">
                <a:solidFill>
                  <a:schemeClr val="bg1"/>
                </a:solidFill>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8F5B9CFA-6593-4507-A356-FB73387E9819}" type="datetime1">
              <a:rPr lang="en-US" smtClean="0"/>
              <a:t>1/27/2026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EAB597FC-DDBE-CAE6-D19E-43EBC6822347}"/>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7181537"/>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5029200"/>
            <a:ext cx="6341532" cy="914399"/>
          </a:xfrm>
        </p:spPr>
        <p:txBody>
          <a:bodyPr anchor="b">
            <a:normAutofit/>
          </a:bodyPr>
          <a:lstStyle>
            <a:lvl1pPr algn="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073980"/>
          </a:xfrm>
        </p:spPr>
        <p:txBody>
          <a:bodyPr anchor="ctr">
            <a:normAutofit/>
          </a:bodyPr>
          <a:lstStyle>
            <a:lvl1pPr marL="164592" indent="-164592">
              <a:lnSpc>
                <a:spcPct val="11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6DF2A675-1020-4672-8497-CDB1190FE408}" type="datetime1">
              <a:rPr lang="en-US" smtClean="0"/>
              <a:t>1/27/2026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E0B72BA-2488-6234-EBE9-5F35F28FB99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865344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9906000" cy="1828800"/>
          </a:xfrm>
        </p:spPr>
        <p:txBody>
          <a:bodyPr anchor="b">
            <a:normAutofit/>
          </a:bodyPr>
          <a:lstStyle>
            <a:lvl1pPr>
              <a:defRPr sz="7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143000" y="2729555"/>
            <a:ext cx="9906000" cy="3214045"/>
          </a:xfrm>
        </p:spPr>
        <p:txBody>
          <a:bodyPr/>
          <a:lstStyle>
            <a:lvl1pPr marL="0" indent="0">
              <a:spcBef>
                <a:spcPts val="0"/>
              </a:spcBef>
              <a:buNone/>
              <a:defRPr>
                <a:solidFill>
                  <a:schemeClr val="tx1"/>
                </a:solidFill>
                <a:latin typeface="+mn-lt"/>
              </a:defRPr>
            </a:lvl1pPr>
            <a:lvl2pPr marL="228600" indent="0">
              <a:spcBef>
                <a:spcPts val="0"/>
              </a:spcBef>
              <a:buNone/>
              <a:defRPr>
                <a:solidFill>
                  <a:schemeClr val="tx1"/>
                </a:solidFill>
                <a:latin typeface="+mn-lt"/>
              </a:defRPr>
            </a:lvl2pPr>
            <a:lvl3pPr marL="457200" indent="0">
              <a:spcBef>
                <a:spcPts val="0"/>
              </a:spcBef>
              <a:buNone/>
              <a:defRPr>
                <a:solidFill>
                  <a:schemeClr val="tx1"/>
                </a:solidFill>
                <a:latin typeface="+mn-lt"/>
              </a:defRPr>
            </a:lvl3pPr>
            <a:lvl4pPr marL="685800" indent="0">
              <a:spcBef>
                <a:spcPts val="0"/>
              </a:spcBef>
              <a:buNone/>
              <a:defRPr>
                <a:solidFill>
                  <a:schemeClr val="tx1"/>
                </a:solidFill>
                <a:latin typeface="+mn-lt"/>
              </a:defRPr>
            </a:lvl4pPr>
            <a:lvl5pPr marL="914400" indent="0">
              <a:spcBef>
                <a:spcPts val="0"/>
              </a:spcBef>
              <a:buNone/>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5B21EF61-A901-4AB4-9C45-C45E4D36F49E}" type="datetime1">
              <a:rPr lang="en-US" smtClean="0"/>
              <a:t>1/27/2026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597917D3-DF16-9257-206A-EC4725B68DB8}"/>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81767834"/>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2990" y="2827402"/>
            <a:ext cx="3736010" cy="2845567"/>
          </a:xfrm>
        </p:spPr>
        <p:txBody>
          <a:bodyPr vert="horz" lIns="91440" tIns="45720" rIns="91440" bIns="45720" rtlCol="0" anchor="t">
            <a:normAutofit/>
          </a:bodyPr>
          <a:lstStyle>
            <a:lvl1pPr>
              <a:defRPr lang="en-US" sz="4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2988" y="1521399"/>
            <a:ext cx="3729915" cy="1123122"/>
          </a:xfrm>
        </p:spPr>
        <p:txBody>
          <a:bodyPr vert="horz" lIns="91440" tIns="45720" rIns="91440" bIns="45720" rtlCol="0" anchor="b">
            <a:normAutofit/>
          </a:bodyPr>
          <a:lstStyle>
            <a:lvl1pPr marL="0" indent="0">
              <a:spcBef>
                <a:spcPts val="0"/>
              </a:spcBef>
              <a:buNone/>
              <a:defRPr lang="en-US" sz="2000" b="1"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0" y="685800"/>
            <a:ext cx="5457968"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lvl1pPr>
              <a:defRPr>
                <a:solidFill>
                  <a:schemeClr val="tx1"/>
                </a:solidFill>
                <a:effectLst/>
              </a:defRPr>
            </a:lvl1pPr>
          </a:lstStyle>
          <a:p>
            <a:fld id="{7D8177C5-BD9A-4D23-83AF-F5B841ADF3F2}" type="datetime1">
              <a:rPr lang="en-US" smtClean="0"/>
              <a:t>1/27/2026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9" name="Straight Connector 8">
            <a:extLst>
              <a:ext uri="{FF2B5EF4-FFF2-40B4-BE49-F238E27FC236}">
                <a16:creationId xmlns:a16="http://schemas.microsoft.com/office/drawing/2014/main" id="{546E54C3-5CBC-D17E-9D7C-4FF681AFB4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459441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2278617"/>
            <a:ext cx="8430767" cy="1842020"/>
          </a:xfrm>
        </p:spPr>
        <p:txBody>
          <a:bodyPr anchor="b">
            <a:noAutofit/>
          </a:bodyPr>
          <a:lstStyle>
            <a:lvl1pPr>
              <a:defRPr sz="72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143128" y="4335592"/>
            <a:ext cx="8430639" cy="1608008"/>
          </a:xfrm>
        </p:spPr>
        <p:txBody>
          <a:bodyPr>
            <a:normAutofit/>
          </a:bodyPr>
          <a:lstStyle>
            <a:lvl1pPr marL="0" indent="0">
              <a:spcBef>
                <a:spcPts val="0"/>
              </a:spcBef>
              <a:buNone/>
              <a:defRPr sz="1800">
                <a:solidFill>
                  <a:schemeClr val="bg1"/>
                </a:solidFill>
              </a:defRPr>
            </a:lvl1pPr>
            <a:lvl2pPr marL="228600" indent="0">
              <a:spcBef>
                <a:spcPts val="0"/>
              </a:spcBef>
              <a:buNone/>
              <a:defRPr sz="1600">
                <a:solidFill>
                  <a:schemeClr val="bg1"/>
                </a:solidFill>
              </a:defRPr>
            </a:lvl2pPr>
            <a:lvl3pPr marL="457200" indent="0">
              <a:spcBef>
                <a:spcPts val="0"/>
              </a:spcBef>
              <a:buNone/>
              <a:defRPr sz="1400">
                <a:solidFill>
                  <a:schemeClr val="bg1"/>
                </a:solidFill>
              </a:defRPr>
            </a:lvl3pPr>
            <a:lvl4pPr marL="685800" indent="0">
              <a:spcBef>
                <a:spcPts val="0"/>
              </a:spcBef>
              <a:buNone/>
              <a:defRPr sz="1400">
                <a:solidFill>
                  <a:schemeClr val="bg1"/>
                </a:solidFill>
              </a:defRPr>
            </a:lvl4pPr>
            <a:lvl5pPr marL="914400" indent="0">
              <a:spcBef>
                <a:spcPts val="0"/>
              </a:spcBef>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E99C0E38-0B6C-4F02-AE7F-390E700470CD}" type="datetime1">
              <a:rPr lang="en-US" smtClean="0"/>
              <a:t>1/27/2026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2972AAFA-E5BE-EBA1-7C6C-D6C7CA13C4A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927449"/>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1036"/>
            <a:ext cx="9906000" cy="999861"/>
          </a:xfrm>
        </p:spPr>
        <p:txBody>
          <a:bodyPr anchor="t"/>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1142999"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4305"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833FF731-0671-4E16-83B5-1527EB111BED}" type="datetime1">
              <a:rPr lang="en-US" smtClean="0"/>
              <a:t>1/27/2026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78B40A4-AD32-3681-054F-B1104A95BB7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5375111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1143000" y="685800"/>
            <a:ext cx="9906000" cy="857904"/>
          </a:xfrm>
        </p:spPr>
        <p:txBody>
          <a:bodyPr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1143000"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1143000"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8116"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07162"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10058401" y="6400800"/>
            <a:ext cx="990599" cy="457200"/>
          </a:xfrm>
        </p:spPr>
        <p:txBody>
          <a:bodyPr/>
          <a:lstStyle/>
          <a:p>
            <a:fld id="{0522869C-8080-4F99-8FAC-1725E6C242DF}" type="datetime1">
              <a:rPr lang="en-US" smtClean="0"/>
              <a:t>1/27/2026</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BFE3AABC-393D-6A10-85E1-3DA5FCF6F28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0510304"/>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143000" y="685800"/>
            <a:ext cx="9906000" cy="1124035"/>
          </a:xfrm>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10058401" y="6400800"/>
            <a:ext cx="990599" cy="457200"/>
          </a:xfrm>
        </p:spPr>
        <p:txBody>
          <a:bodyPr/>
          <a:lstStyle/>
          <a:p>
            <a:fld id="{8DF9FB6F-4F0B-43F9-AF69-3B0CAC3B888F}" type="datetime1">
              <a:rPr lang="en-US" smtClean="0"/>
              <a:t>1/27/2026</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47143C1-3BF7-2821-826F-7956E68E4E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79834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10058401" y="6400800"/>
            <a:ext cx="990599" cy="457200"/>
          </a:xfrm>
        </p:spPr>
        <p:txBody>
          <a:bodyPr/>
          <a:lstStyle/>
          <a:p>
            <a:fld id="{00E5B50F-7E5E-430D-954F-DEC2717D2CC8}" type="datetime1">
              <a:rPr lang="en-US" smtClean="0"/>
              <a:t>1/27/2026</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332C6766-0277-BD60-47A7-70F9C799649E}"/>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66654503"/>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166740" y="685801"/>
            <a:ext cx="3595634" cy="1808584"/>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166740" y="2743200"/>
            <a:ext cx="3595634" cy="3200400"/>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7" y="685801"/>
            <a:ext cx="5943599" cy="525779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10058401" y="6400800"/>
            <a:ext cx="990599" cy="457200"/>
          </a:xfrm>
        </p:spPr>
        <p:txBody>
          <a:bodyPr/>
          <a:lstStyle/>
          <a:p>
            <a:fld id="{F5570C49-D89B-4A85-81F2-2955DCD49ED2}" type="datetime1">
              <a:rPr lang="en-US" smtClean="0"/>
              <a:t>1/27/2026</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0F52DA44-7B78-2397-2B78-AD0FE8DE32E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33620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156692" y="685801"/>
            <a:ext cx="3595634" cy="1823162"/>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156692" y="2743200"/>
            <a:ext cx="3595634" cy="3200400"/>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34000" y="685802"/>
            <a:ext cx="5701308" cy="525779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10058401" y="6400800"/>
            <a:ext cx="990599" cy="457200"/>
          </a:xfrm>
        </p:spPr>
        <p:txBody>
          <a:bodyPr/>
          <a:lstStyle/>
          <a:p>
            <a:fld id="{E6CFD80B-F9FB-4989-A4EB-DBB19E6671FD}" type="datetime1">
              <a:rPr lang="en-US" smtClean="0"/>
              <a:t>1/27/2026</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24420CDB-B7DC-0296-6DF4-02A4E776627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458221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2097452"/>
            <a:ext cx="9906000" cy="3874222"/>
          </a:xfrm>
        </p:spPr>
        <p:txBody>
          <a:bodyPr vert="horz" lIns="91440" tIns="45720" rIns="91440" bIns="45720" rtlCol="0" anchor="t">
            <a:normAutofit/>
          </a:bodyPr>
          <a:lstStyle>
            <a:lvl1pPr>
              <a:defRPr lang="en-US" sz="8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693821"/>
            <a:ext cx="7794754" cy="1200698"/>
          </a:xfrm>
        </p:spPr>
        <p:txBody>
          <a:bodyPr vert="horz" lIns="91440" tIns="45720" rIns="91440" bIns="45720" rtlCol="0" anchor="b">
            <a:normAutofit/>
          </a:bodyPr>
          <a:lstStyle>
            <a:lvl1pPr marL="0" indent="0">
              <a:buNone/>
              <a:defRPr lang="en-US" sz="2000" b="1" dirty="0">
                <a:solidFill>
                  <a:schemeClr val="accent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A5F493D0-2A08-42DB-964D-2E1108D4CB76}" type="datetime1">
              <a:rPr lang="en-US" smtClean="0"/>
              <a:t>1/27/2026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2E0F3FF5-645F-9896-EB7A-64D903F7754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1693219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1903564"/>
            <a:ext cx="9140954" cy="2836729"/>
          </a:xfrm>
        </p:spPr>
        <p:txBody>
          <a:bodyPr vert="horz" lIns="91440" tIns="45720" rIns="91440" bIns="45720" rtlCol="0" anchor="b">
            <a:normAutofit/>
          </a:bodyPr>
          <a:lstStyle>
            <a:lvl1pPr>
              <a:defRPr lang="en-US" sz="68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4923173"/>
            <a:ext cx="7388353" cy="1014984"/>
          </a:xfrm>
        </p:spPr>
        <p:txBody>
          <a:bodyPr vert="horz" lIns="91440" tIns="45720" rIns="91440" bIns="45720" rtlCol="0">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57C23FB3-0824-43FF-8EA1-707169FC13FA}" type="datetime1">
              <a:rPr lang="en-US" smtClean="0"/>
              <a:t>1/27/2026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8D985B18-7603-5E0E-67B4-DFB03DB2AA5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2626477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94490"/>
            <a:ext cx="8229600" cy="2379013"/>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2" y="3962400"/>
            <a:ext cx="7588155" cy="1029310"/>
          </a:xfrm>
        </p:spPr>
        <p:txBody>
          <a:bodyPr>
            <a:normAutofit/>
          </a:bodyPr>
          <a:lstStyle>
            <a:lvl1pPr marL="0" indent="0" algn="ctr">
              <a:buNone/>
              <a:defRPr sz="2000" b="1"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D26C4EF4-1425-499B-9B0A-3303E07CFD10}" type="datetime1">
              <a:rPr lang="en-US" smtClean="0"/>
              <a:t>1/27/2026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0D01BC5C-C61F-D922-112D-C75F3114252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70574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t">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A9FD4B53-E1EA-4DC9-BEB9-493B5BDE9305}" type="datetime1">
              <a:rPr lang="en-US" smtClean="0"/>
              <a:t>1/27/2026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379347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143001" y="698501"/>
            <a:ext cx="9906000" cy="1018531"/>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142999" y="1902460"/>
            <a:ext cx="9906001" cy="40411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93929" y="6400800"/>
            <a:ext cx="2155071" cy="457200"/>
          </a:xfrm>
          <a:prstGeom prst="rect">
            <a:avLst/>
          </a:prstGeom>
        </p:spPr>
        <p:txBody>
          <a:bodyPr vert="horz" lIns="91440" tIns="45720" rIns="91440" bIns="45720" rtlCol="0" anchor="ctr"/>
          <a:lstStyle>
            <a:lvl1pPr algn="r" rtl="0">
              <a:defRPr sz="1000" b="1" i="0">
                <a:solidFill>
                  <a:schemeClr val="tx1"/>
                </a:solidFill>
                <a:latin typeface="+mj-lt"/>
                <a:cs typeface="Mongolian Baiti" panose="03000500000000000000" pitchFamily="66" charset="0"/>
              </a:defRPr>
            </a:lvl1pPr>
          </a:lstStyle>
          <a:p>
            <a:fld id="{8FD589F1-8A4C-4250-9180-4AE033388C26}" type="datetime1">
              <a:rPr lang="en-US" smtClean="0"/>
              <a:t>1/27/2026</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152400" y="6400800"/>
            <a:ext cx="5943599" cy="457200"/>
          </a:xfrm>
          <a:prstGeom prst="rect">
            <a:avLst/>
          </a:prstGeom>
        </p:spPr>
        <p:txBody>
          <a:bodyPr vert="horz" lIns="91440" tIns="45720" rIns="91440" bIns="45720" rtlCol="0" anchor="ctr"/>
          <a:lstStyle>
            <a:lvl1pPr algn="l" rtl="0">
              <a:defRPr sz="1000" b="1" i="0">
                <a:solidFill>
                  <a:schemeClr val="tx1"/>
                </a:solidFill>
                <a:latin typeface="+mj-lt"/>
                <a:cs typeface="Mongolian Baiti" panose="03000500000000000000" pitchFamily="66" charset="0"/>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49000" y="6400800"/>
            <a:ext cx="990599" cy="457200"/>
          </a:xfrm>
          <a:prstGeom prst="rect">
            <a:avLst/>
          </a:prstGeom>
        </p:spPr>
        <p:txBody>
          <a:bodyPr vert="horz" lIns="91440" tIns="45720" rIns="91440" bIns="45720" rtlCol="0" anchor="ctr"/>
          <a:lstStyle>
            <a:lvl1pPr algn="r" rtl="0">
              <a:defRPr sz="1000" b="1" i="0">
                <a:solidFill>
                  <a:schemeClr val="accent1"/>
                </a:solidFill>
                <a:latin typeface="+mj-lt"/>
                <a:cs typeface="Mongolian Baiti" panose="03000500000000000000" pitchFamily="66" charset="0"/>
              </a:defRPr>
            </a:lvl1pPr>
          </a:lstStyle>
          <a:p>
            <a:fld id="{AEAA3239-9EA4-4A65-A281-97F994456D9F}" type="slidenum">
              <a:rPr lang="en-US" smtClean="0"/>
              <a:pPr/>
              <a:t>‹#›</a:t>
            </a:fld>
            <a:endParaRPr lang="en-US" dirty="0"/>
          </a:p>
        </p:txBody>
      </p:sp>
    </p:spTree>
    <p:extLst>
      <p:ext uri="{BB962C8B-B14F-4D97-AF65-F5344CB8AC3E}">
        <p14:creationId xmlns:p14="http://schemas.microsoft.com/office/powerpoint/2010/main" val="60376046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Lst>
  <p:hf hdr="0" dt="0"/>
  <p:txStyles>
    <p:titleStyle>
      <a:lvl1pPr algn="l" defTabSz="914400" rtl="0" eaLnBrk="1" latinLnBrk="0" hangingPunct="1">
        <a:lnSpc>
          <a:spcPct val="80000"/>
        </a:lnSpc>
        <a:spcBef>
          <a:spcPct val="0"/>
        </a:spcBef>
        <a:buNone/>
        <a:defRPr sz="3600" b="0" i="0" kern="1200" spc="0" baseline="0">
          <a:solidFill>
            <a:schemeClr val="tx1"/>
          </a:solidFill>
          <a:latin typeface="+mj-lt"/>
          <a:ea typeface="+mj-ea"/>
          <a:cs typeface="Mongolian Baiti" panose="03000500000000000000" pitchFamily="66"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5" pos="7584" userDrawn="1">
          <p15:clr>
            <a:srgbClr val="F26B43"/>
          </p15:clr>
        </p15:guide>
        <p15:guide id="26" pos="96" userDrawn="1">
          <p15:clr>
            <a:srgbClr val="F26B43"/>
          </p15:clr>
        </p15:guide>
        <p15:guide id="27" pos="720" userDrawn="1">
          <p15:clr>
            <a:srgbClr val="F26B43"/>
          </p15:clr>
        </p15:guide>
        <p15:guide id="28" pos="6960" userDrawn="1">
          <p15:clr>
            <a:srgbClr val="F26B43"/>
          </p15:clr>
        </p15:guide>
        <p15:guide id="29" orient="horz" pos="4032" userDrawn="1">
          <p15:clr>
            <a:srgbClr val="F26B43"/>
          </p15:clr>
        </p15:guide>
        <p15:guide id="30" orient="horz" pos="432" userDrawn="1">
          <p15:clr>
            <a:srgbClr val="F26B43"/>
          </p15:clr>
        </p15:guide>
        <p15:guide id="31"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50.svg"/><Relationship Id="rId5" Type="http://schemas.openxmlformats.org/officeDocument/2006/relationships/image" Target="../media/image49.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52.svg"/><Relationship Id="rId5" Type="http://schemas.openxmlformats.org/officeDocument/2006/relationships/image" Target="../media/image51.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8" Type="http://schemas.openxmlformats.org/officeDocument/2006/relationships/image" Target="../media/image54.svg"/><Relationship Id="rId13" Type="http://schemas.openxmlformats.org/officeDocument/2006/relationships/image" Target="../media/image59.png"/><Relationship Id="rId3" Type="http://schemas.openxmlformats.org/officeDocument/2006/relationships/image" Target="../media/image21.png"/><Relationship Id="rId7" Type="http://schemas.openxmlformats.org/officeDocument/2006/relationships/image" Target="../media/image53.png"/><Relationship Id="rId12" Type="http://schemas.openxmlformats.org/officeDocument/2006/relationships/image" Target="../media/image58.sv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57.png"/><Relationship Id="rId5" Type="http://schemas.openxmlformats.org/officeDocument/2006/relationships/image" Target="../media/image31.png"/><Relationship Id="rId10" Type="http://schemas.openxmlformats.org/officeDocument/2006/relationships/image" Target="../media/image56.svg"/><Relationship Id="rId4" Type="http://schemas.openxmlformats.org/officeDocument/2006/relationships/image" Target="../media/image22.svg"/><Relationship Id="rId9" Type="http://schemas.openxmlformats.org/officeDocument/2006/relationships/image" Target="../media/image55.png"/><Relationship Id="rId14" Type="http://schemas.openxmlformats.org/officeDocument/2006/relationships/image" Target="../media/image60.sv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image" Target="../media/image22.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1.xml"/><Relationship Id="rId6" Type="http://schemas.openxmlformats.org/officeDocument/2006/relationships/image" Target="../media/image64.svg"/><Relationship Id="rId5" Type="http://schemas.openxmlformats.org/officeDocument/2006/relationships/image" Target="../media/image63.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svg"/></Relationships>
</file>

<file path=ppt/slides/_rels/slide20.xml.rels><?xml version="1.0" encoding="UTF-8" standalone="yes"?>
<Relationships xmlns="http://schemas.openxmlformats.org/package/2006/relationships"><Relationship Id="rId8" Type="http://schemas.openxmlformats.org/officeDocument/2006/relationships/image" Target="../media/image68.svg"/><Relationship Id="rId13" Type="http://schemas.openxmlformats.org/officeDocument/2006/relationships/image" Target="../media/image73.png"/><Relationship Id="rId3" Type="http://schemas.openxmlformats.org/officeDocument/2006/relationships/image" Target="../media/image21.png"/><Relationship Id="rId7" Type="http://schemas.openxmlformats.org/officeDocument/2006/relationships/image" Target="../media/image67.png"/><Relationship Id="rId12" Type="http://schemas.openxmlformats.org/officeDocument/2006/relationships/image" Target="../media/image72.svg"/><Relationship Id="rId2" Type="http://schemas.openxmlformats.org/officeDocument/2006/relationships/notesSlide" Target="../notesSlides/notesSlide20.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71.png"/><Relationship Id="rId5" Type="http://schemas.openxmlformats.org/officeDocument/2006/relationships/image" Target="../media/image31.png"/><Relationship Id="rId10" Type="http://schemas.openxmlformats.org/officeDocument/2006/relationships/image" Target="../media/image70.svg"/><Relationship Id="rId4" Type="http://schemas.openxmlformats.org/officeDocument/2006/relationships/image" Target="../media/image22.svg"/><Relationship Id="rId9" Type="http://schemas.openxmlformats.org/officeDocument/2006/relationships/image" Target="../media/image69.png"/><Relationship Id="rId14" Type="http://schemas.openxmlformats.org/officeDocument/2006/relationships/image" Target="../media/image74.svg"/></Relationships>
</file>

<file path=ppt/slides/_rels/slide21.xml.rels><?xml version="1.0" encoding="UTF-8" standalone="yes"?>
<Relationships xmlns="http://schemas.openxmlformats.org/package/2006/relationships"><Relationship Id="rId8" Type="http://schemas.openxmlformats.org/officeDocument/2006/relationships/image" Target="../media/image76.svg"/><Relationship Id="rId13" Type="http://schemas.openxmlformats.org/officeDocument/2006/relationships/image" Target="../media/image81.png"/><Relationship Id="rId3" Type="http://schemas.openxmlformats.org/officeDocument/2006/relationships/image" Target="../media/image21.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21.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79.png"/><Relationship Id="rId5" Type="http://schemas.openxmlformats.org/officeDocument/2006/relationships/image" Target="../media/image31.png"/><Relationship Id="rId10" Type="http://schemas.openxmlformats.org/officeDocument/2006/relationships/image" Target="../media/image78.svg"/><Relationship Id="rId4" Type="http://schemas.openxmlformats.org/officeDocument/2006/relationships/image" Target="../media/image22.svg"/><Relationship Id="rId9" Type="http://schemas.openxmlformats.org/officeDocument/2006/relationships/image" Target="../media/image77.png"/><Relationship Id="rId14" Type="http://schemas.openxmlformats.org/officeDocument/2006/relationships/image" Target="../media/image82.sv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1.xml"/><Relationship Id="rId6" Type="http://schemas.openxmlformats.org/officeDocument/2006/relationships/image" Target="../media/image84.svg"/><Relationship Id="rId5" Type="http://schemas.openxmlformats.org/officeDocument/2006/relationships/image" Target="../media/image83.png"/><Relationship Id="rId4" Type="http://schemas.openxmlformats.org/officeDocument/2006/relationships/image" Target="../media/image22.sv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5.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22.svg"/><Relationship Id="rId9" Type="http://schemas.openxmlformats.org/officeDocument/2006/relationships/image" Target="../media/image35.png"/><Relationship Id="rId14" Type="http://schemas.openxmlformats.org/officeDocument/2006/relationships/image" Target="../media/image40.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8" Type="http://schemas.openxmlformats.org/officeDocument/2006/relationships/image" Target="../media/image46.svg"/><Relationship Id="rId3" Type="http://schemas.openxmlformats.org/officeDocument/2006/relationships/image" Target="../media/image21.png"/><Relationship Id="rId7"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44.svg"/><Relationship Id="rId5" Type="http://schemas.openxmlformats.org/officeDocument/2006/relationships/image" Target="../media/image43.png"/><Relationship Id="rId10" Type="http://schemas.openxmlformats.org/officeDocument/2006/relationships/image" Target="../media/image48.svg"/><Relationship Id="rId4" Type="http://schemas.openxmlformats.org/officeDocument/2006/relationships/image" Target="../media/image22.svg"/><Relationship Id="rId9" Type="http://schemas.openxmlformats.org/officeDocument/2006/relationships/image" Target="../media/image4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5568E83B-6B4A-49D3-A07C-7CBDDB39C8D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visually striking scene of a modern workspace with multiple computer screens displaying lines of code, abstract digital patterns, and interconnected nodes, evoking the concepts of programming, language parsing, and grammar. The lighting should be soft and professional, with a premium aesthetic suitable for overlaying the presentation title in the center. No visible or implied text, letters, or words should appear anywhere in the image. Colors: cool blues and warm neutral tones, with subtle gold accents reflected in ambient lighting. Focus: depth-of-field foreground with screens, background bokeh for abstract digital patterns. Composition should convey innovation, technology, and analytical thinking">
            <a:extLst>
              <a:ext uri="{FF2B5EF4-FFF2-40B4-BE49-F238E27FC236}">
                <a16:creationId xmlns:a16="http://schemas.microsoft.com/office/drawing/2014/main" id="{D4BE53B8-C9C2-4D06-B781-9533A7840179}"/>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9AE11D55-A495-E65E-2C5E-AEE2B537786D}"/>
              </a:ext>
            </a:extLst>
          </p:cNvPr>
          <p:cNvSpPr>
            <a:spLocks noGrp="1"/>
          </p:cNvSpPr>
          <p:nvPr>
            <p:ph type="sldNum" sz="quarter" idx="12"/>
          </p:nvPr>
        </p:nvSpPr>
        <p:spPr/>
        <p:txBody>
          <a:bodyPr/>
          <a:lstStyle/>
          <a:p>
            <a:fld id="{AEAA3239-9EA4-4A65-A281-97F994456D9F}" type="slidenum">
              <a:rPr lang="en-US" smtClean="0"/>
              <a:t>1</a:t>
            </a:fld>
            <a:endParaRPr lang="en-US" dirty="0"/>
          </a:p>
        </p:txBody>
      </p:sp>
      <p:sp>
        <p:nvSpPr>
          <p:cNvPr id="9" name="TextBox 8">
            <a:extLst>
              <a:ext uri="{FF2B5EF4-FFF2-40B4-BE49-F238E27FC236}">
                <a16:creationId xmlns:a16="http://schemas.microsoft.com/office/drawing/2014/main" id="{678FCB11-BA4A-44A0-94FF-A2EDA409915C}"/>
              </a:ext>
            </a:extLst>
          </p:cNvPr>
          <p:cNvSpPr txBox="1"/>
          <p:nvPr/>
        </p:nvSpPr>
        <p:spPr>
          <a:xfrm>
            <a:off x="619125" y="589657"/>
            <a:ext cx="4391025" cy="3352353"/>
          </a:xfrm>
          <a:prstGeom prst="rect">
            <a:avLst/>
          </a:prstGeom>
          <a:noFill/>
        </p:spPr>
        <p:txBody>
          <a:bodyPr wrap="square" rtlCol="0">
            <a:normAutofit/>
          </a:bodyPr>
          <a:lstStyle/>
          <a:p>
            <a:pPr marL="0" algn="l">
              <a:buNone/>
            </a:pPr>
            <a:r>
              <a:rPr sz="4800" b="0">
                <a:solidFill>
                  <a:srgbClr val="000000"/>
                </a:solidFill>
                <a:effectLst/>
                <a:latin typeface="Mongolian Baiti" panose="03000500000000000000" pitchFamily="66" charset="0"/>
              </a:rPr>
              <a:t>Programming Language Translation: Regex and EBNF</a:t>
            </a:r>
            <a:r>
              <a:rPr>
                <a:effectLst/>
              </a:rPr>
              <a:t> </a:t>
            </a:r>
            <a:endParaRPr lang="en-US"/>
          </a:p>
        </p:txBody>
      </p:sp>
      <p:sp>
        <p:nvSpPr>
          <p:cNvPr id="10" name="TextBox 9">
            <a:extLst>
              <a:ext uri="{FF2B5EF4-FFF2-40B4-BE49-F238E27FC236}">
                <a16:creationId xmlns:a16="http://schemas.microsoft.com/office/drawing/2014/main" id="{C42746E6-75D6-4C22-A608-FBDAF34008AF}"/>
              </a:ext>
            </a:extLst>
          </p:cNvPr>
          <p:cNvSpPr txBox="1"/>
          <p:nvPr/>
        </p:nvSpPr>
        <p:spPr>
          <a:xfrm>
            <a:off x="619125" y="5864423"/>
            <a:ext cx="4391025" cy="594121"/>
          </a:xfrm>
          <a:prstGeom prst="rect">
            <a:avLst/>
          </a:prstGeom>
          <a:noFill/>
        </p:spPr>
        <p:txBody>
          <a:bodyPr wrap="square" rtlCol="0">
            <a:normAutofit/>
          </a:bodyPr>
          <a:lstStyle/>
          <a:p>
            <a:pPr marL="0" algn="l">
              <a:buNone/>
            </a:pPr>
            <a:r>
              <a:rPr sz="1800" b="0">
                <a:solidFill>
                  <a:srgbClr val="DDA152"/>
                </a:solidFill>
                <a:effectLst/>
                <a:latin typeface="Avenir"/>
              </a:rPr>
              <a:t>Grammar representation for parsing and compiler design</a:t>
            </a:r>
            <a:r>
              <a:rPr>
                <a:effectLst/>
              </a:rPr>
              <a:t> </a:t>
            </a:r>
            <a:endParaRPr lang="en-US"/>
          </a:p>
        </p:txBody>
      </p:sp>
    </p:spTree>
    <p:extLst>
      <p:ext uri="{BB962C8B-B14F-4D97-AF65-F5344CB8AC3E}">
        <p14:creationId xmlns:p14="http://schemas.microsoft.com/office/powerpoint/2010/main" val="2278609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CC5291A-DFB2-4F28-9C7E-BF097417862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r, step-by-step illustration showing three horizontal panels, each depicting a different token type matched by its regular expression: (1) an identifier (e.g., 'my var' highlighted with the regex [a-zA-Z ][a-zA-Z0-9 ]*), (2) an integer literal (e.g., '12345' matched by [0-9]+), and (3) an operator (e.g., '+' matched by \+). Each panel visually represents the token in sample code, with the matching pattern highlighted to show the connection between regex and token. The design should be clean, modern, and educational, with no visible or implied text, letters, or words except for the depicted code elements">
            <a:extLst>
              <a:ext uri="{FF2B5EF4-FFF2-40B4-BE49-F238E27FC236}">
                <a16:creationId xmlns:a16="http://schemas.microsoft.com/office/drawing/2014/main" id="{6D003D7B-E0A9-4EEA-BD77-F4C6DF93C808}"/>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9525"/>
            <a:ext cx="4017019" cy="6858000"/>
          </a:xfrm>
          <a:prstGeom prst="rect">
            <a:avLst/>
          </a:prstGeom>
        </p:spPr>
      </p:pic>
      <p:sp>
        <p:nvSpPr>
          <p:cNvPr id="6" name="Slide Number Placeholder 5">
            <a:extLst>
              <a:ext uri="{FF2B5EF4-FFF2-40B4-BE49-F238E27FC236}">
                <a16:creationId xmlns:a16="http://schemas.microsoft.com/office/drawing/2014/main" id="{84B141E3-231D-2D03-3D07-6CED495AB2CE}"/>
              </a:ext>
            </a:extLst>
          </p:cNvPr>
          <p:cNvSpPr>
            <a:spLocks noGrp="1"/>
          </p:cNvSpPr>
          <p:nvPr>
            <p:ph type="sldNum" sz="quarter" idx="12"/>
          </p:nvPr>
        </p:nvSpPr>
        <p:spPr/>
        <p:txBody>
          <a:bodyPr/>
          <a:lstStyle/>
          <a:p>
            <a:fld id="{AEAA3239-9EA4-4A65-A281-97F994456D9F}" type="slidenum">
              <a:rPr lang="en-US" smtClean="0"/>
              <a:t>10</a:t>
            </a:fld>
            <a:endParaRPr lang="en-US" dirty="0"/>
          </a:p>
        </p:txBody>
      </p:sp>
      <p:sp>
        <p:nvSpPr>
          <p:cNvPr id="9" name="TextBox 8">
            <a:extLst>
              <a:ext uri="{FF2B5EF4-FFF2-40B4-BE49-F238E27FC236}">
                <a16:creationId xmlns:a16="http://schemas.microsoft.com/office/drawing/2014/main" id="{E316544F-93B5-495C-B6DB-C296B30EFA11}"/>
              </a:ext>
            </a:extLst>
          </p:cNvPr>
          <p:cNvSpPr txBox="1"/>
          <p:nvPr/>
        </p:nvSpPr>
        <p:spPr>
          <a:xfrm>
            <a:off x="619125" y="923925"/>
            <a:ext cx="6936581" cy="1340941"/>
          </a:xfrm>
          <a:prstGeom prst="rect">
            <a:avLst/>
          </a:prstGeom>
          <a:noFill/>
        </p:spPr>
        <p:txBody>
          <a:bodyPr wrap="square" rtlCol="0">
            <a:normAutofit/>
          </a:bodyPr>
          <a:lstStyle/>
          <a:p>
            <a:pPr marL="0" marR="0" algn="l">
              <a:buNone/>
            </a:pPr>
            <a:r>
              <a:rPr sz="4800" b="0">
                <a:solidFill>
                  <a:srgbClr val="000000"/>
                </a:solidFill>
                <a:effectLst/>
                <a:latin typeface="Mongolian Baiti" panose="03000500000000000000" pitchFamily="66" charset="0"/>
              </a:rPr>
              <a:t>Examples of Regular Expressions</a:t>
            </a:r>
            <a:r>
              <a:rPr>
                <a:effectLst/>
              </a:rPr>
              <a:t> </a:t>
            </a:r>
            <a:endParaRPr lang="en-US"/>
          </a:p>
        </p:txBody>
      </p:sp>
      <p:sp>
        <p:nvSpPr>
          <p:cNvPr id="10" name="TextBox 9">
            <a:extLst>
              <a:ext uri="{FF2B5EF4-FFF2-40B4-BE49-F238E27FC236}">
                <a16:creationId xmlns:a16="http://schemas.microsoft.com/office/drawing/2014/main" id="{69BE38E5-51A1-49E2-A50B-BB46AD6E82A5}"/>
              </a:ext>
            </a:extLst>
          </p:cNvPr>
          <p:cNvSpPr txBox="1"/>
          <p:nvPr/>
        </p:nvSpPr>
        <p:spPr>
          <a:xfrm>
            <a:off x="619125" y="2569666"/>
            <a:ext cx="6936581" cy="906660"/>
          </a:xfrm>
          <a:prstGeom prst="rect">
            <a:avLst/>
          </a:prstGeom>
          <a:noFill/>
        </p:spPr>
        <p:txBody>
          <a:bodyPr wrap="square" rtlCol="0">
            <a:normAutofit/>
          </a:bodyPr>
          <a:lstStyle/>
          <a:p>
            <a:pPr marL="0" marR="0" algn="l">
              <a:buNone/>
            </a:pPr>
            <a:r>
              <a:rPr sz="1800" b="1">
                <a:solidFill>
                  <a:srgbClr val="000000"/>
                </a:solidFill>
                <a:effectLst/>
                <a:latin typeface="Avenir"/>
              </a:rPr>
              <a:t>1. Identifiers</a:t>
            </a:r>
            <a:r>
              <a:rPr>
                <a:effectLst/>
              </a:rPr>
              <a:t> </a:t>
            </a:r>
          </a:p>
          <a:p>
            <a:pPr marL="0" marR="0" algn="l">
              <a:spcBef>
                <a:spcPts val="600"/>
              </a:spcBef>
              <a:buNone/>
            </a:pPr>
            <a:r>
              <a:rPr sz="1500" b="0">
                <a:solidFill>
                  <a:srgbClr val="000000"/>
                </a:solidFill>
                <a:effectLst/>
                <a:latin typeface="Avenir"/>
              </a:rPr>
              <a:t>Pattern [a-zA-Z_][a-zA-Z0-9_]* matches names like variables and function identifiers.</a:t>
            </a:r>
            <a:r>
              <a:rPr>
                <a:effectLst/>
              </a:rPr>
              <a:t> </a:t>
            </a:r>
            <a:endParaRPr lang="en-US"/>
          </a:p>
        </p:txBody>
      </p:sp>
      <p:sp>
        <p:nvSpPr>
          <p:cNvPr id="11" name="TextBox 10">
            <a:extLst>
              <a:ext uri="{FF2B5EF4-FFF2-40B4-BE49-F238E27FC236}">
                <a16:creationId xmlns:a16="http://schemas.microsoft.com/office/drawing/2014/main" id="{CB8D4E23-7315-48A1-8E9B-F1EA6B1264F0}"/>
              </a:ext>
            </a:extLst>
          </p:cNvPr>
          <p:cNvSpPr txBox="1"/>
          <p:nvPr/>
        </p:nvSpPr>
        <p:spPr>
          <a:xfrm>
            <a:off x="619125" y="3666827"/>
            <a:ext cx="6936581" cy="906660"/>
          </a:xfrm>
          <a:prstGeom prst="rect">
            <a:avLst/>
          </a:prstGeom>
          <a:noFill/>
        </p:spPr>
        <p:txBody>
          <a:bodyPr wrap="square" rtlCol="0">
            <a:normAutofit/>
          </a:bodyPr>
          <a:lstStyle/>
          <a:p>
            <a:pPr marL="0" marR="0" algn="l">
              <a:buNone/>
            </a:pPr>
            <a:r>
              <a:rPr sz="1800" b="1">
                <a:solidFill>
                  <a:srgbClr val="000000"/>
                </a:solidFill>
                <a:effectLst/>
                <a:latin typeface="Avenir"/>
              </a:rPr>
              <a:t>2. Integer Literals</a:t>
            </a:r>
            <a:r>
              <a:rPr>
                <a:effectLst/>
              </a:rPr>
              <a:t> </a:t>
            </a:r>
          </a:p>
          <a:p>
            <a:pPr marL="0" marR="0" algn="l">
              <a:spcBef>
                <a:spcPts val="600"/>
              </a:spcBef>
              <a:buNone/>
            </a:pPr>
            <a:r>
              <a:rPr sz="1500" b="0">
                <a:solidFill>
                  <a:srgbClr val="000000"/>
                </a:solidFill>
                <a:effectLst/>
                <a:latin typeface="Avenir"/>
              </a:rPr>
              <a:t>Pattern [0-9]+ captures sequences of digits representing non-negative integers.</a:t>
            </a:r>
            <a:r>
              <a:rPr>
                <a:effectLst/>
              </a:rPr>
              <a:t> </a:t>
            </a:r>
            <a:endParaRPr lang="en-US"/>
          </a:p>
        </p:txBody>
      </p:sp>
      <p:sp>
        <p:nvSpPr>
          <p:cNvPr id="12" name="TextBox 11">
            <a:extLst>
              <a:ext uri="{FF2B5EF4-FFF2-40B4-BE49-F238E27FC236}">
                <a16:creationId xmlns:a16="http://schemas.microsoft.com/office/drawing/2014/main" id="{A94C6CDA-E2E2-4174-A1E7-AAB9F47EDBCD}"/>
              </a:ext>
            </a:extLst>
          </p:cNvPr>
          <p:cNvSpPr txBox="1"/>
          <p:nvPr/>
        </p:nvSpPr>
        <p:spPr>
          <a:xfrm>
            <a:off x="619125" y="4763988"/>
            <a:ext cx="6936581" cy="639960"/>
          </a:xfrm>
          <a:prstGeom prst="rect">
            <a:avLst/>
          </a:prstGeom>
          <a:noFill/>
        </p:spPr>
        <p:txBody>
          <a:bodyPr wrap="square" rtlCol="0">
            <a:normAutofit/>
          </a:bodyPr>
          <a:lstStyle/>
          <a:p>
            <a:pPr marL="0" marR="0" algn="l">
              <a:buNone/>
            </a:pPr>
            <a:r>
              <a:rPr sz="1800" b="1">
                <a:solidFill>
                  <a:srgbClr val="000000"/>
                </a:solidFill>
                <a:effectLst/>
                <a:latin typeface="Avenir"/>
              </a:rPr>
              <a:t>3. Operators</a:t>
            </a:r>
            <a:r>
              <a:rPr>
                <a:effectLst/>
              </a:rPr>
              <a:t> </a:t>
            </a:r>
          </a:p>
          <a:p>
            <a:pPr marL="0" marR="0" algn="l">
              <a:spcBef>
                <a:spcPts val="600"/>
              </a:spcBef>
              <a:buNone/>
            </a:pPr>
            <a:r>
              <a:rPr sz="1500" b="0">
                <a:solidFill>
                  <a:srgbClr val="000000"/>
                </a:solidFill>
                <a:effectLst/>
                <a:latin typeface="Avenir"/>
              </a:rPr>
              <a:t>Pattern \+|-|\*|\/ identifies basic arithmetic operators in source text.</a:t>
            </a:r>
            <a:r>
              <a:rPr>
                <a:effectLst/>
              </a:rPr>
              <a:t> </a:t>
            </a:r>
            <a:endParaRPr lang="en-US"/>
          </a:p>
        </p:txBody>
      </p:sp>
      <p:sp>
        <p:nvSpPr>
          <p:cNvPr id="13" name="TextBox 12">
            <a:extLst>
              <a:ext uri="{FF2B5EF4-FFF2-40B4-BE49-F238E27FC236}">
                <a16:creationId xmlns:a16="http://schemas.microsoft.com/office/drawing/2014/main" id="{B677B849-E49C-46C8-B83F-FBAAE741E42D}"/>
              </a:ext>
            </a:extLst>
          </p:cNvPr>
          <p:cNvSpPr txBox="1"/>
          <p:nvPr/>
        </p:nvSpPr>
        <p:spPr>
          <a:xfrm>
            <a:off x="619125" y="5632549"/>
            <a:ext cx="6936581" cy="514350"/>
          </a:xfrm>
          <a:prstGeom prst="rect">
            <a:avLst/>
          </a:prstGeom>
          <a:noFill/>
        </p:spPr>
        <p:txBody>
          <a:bodyPr wrap="square" rtlCol="0">
            <a:normAutofit/>
          </a:bodyPr>
          <a:lstStyle/>
          <a:p>
            <a:pPr marL="0" marR="0" algn="l">
              <a:buNone/>
            </a:pPr>
            <a:r>
              <a:rPr sz="1350" b="0">
                <a:solidFill>
                  <a:srgbClr val="000000"/>
                </a:solidFill>
                <a:effectLst/>
                <a:latin typeface="Avenir"/>
              </a:rPr>
              <a:t>Regular expressions succinctly define token patterns so lexical analyzers can reliably tokenize source code.</a:t>
            </a:r>
            <a:r>
              <a:rPr>
                <a:effectLst/>
              </a:rPr>
              <a:t> </a:t>
            </a:r>
            <a:endParaRPr lang="en-US"/>
          </a:p>
        </p:txBody>
      </p:sp>
    </p:spTree>
    <p:extLst>
      <p:ext uri="{BB962C8B-B14F-4D97-AF65-F5344CB8AC3E}">
        <p14:creationId xmlns:p14="http://schemas.microsoft.com/office/powerpoint/2010/main" val="20624161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5B03F37-EE5F-4870-94DC-FA057E18EB96}"/>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FBEA677B-5C1F-09D5-CD8C-72027821C630}"/>
              </a:ext>
            </a:extLst>
          </p:cNvPr>
          <p:cNvSpPr>
            <a:spLocks noGrp="1"/>
          </p:cNvSpPr>
          <p:nvPr>
            <p:ph sz="quarter" idx="16"/>
          </p:nvPr>
        </p:nvSpPr>
        <p:spPr>
          <a:xfrm>
            <a:off x="828675" y="2400300"/>
            <a:ext cx="10534650" cy="3629025"/>
          </a:xfrm>
        </p:spPr>
        <p:txBody>
          <a:bodyPr>
            <a:normAutofit fontScale="70000" lnSpcReduction="20000"/>
          </a:bodyPr>
          <a:lstStyle/>
          <a:p>
            <a:pPr marL="0" marR="0" indent="0" algn="l" fontAlgn="b">
              <a:buNone/>
            </a:pPr>
            <a:r>
              <a:rPr sz="8250">
                <a:solidFill>
                  <a:srgbClr val="000000"/>
                </a:solidFill>
                <a:effectLst/>
                <a:latin typeface="Mongolian Baiti" panose="03000500000000000000" pitchFamily="66" charset="0"/>
              </a:rPr>
              <a:t>Using Regular Expressions in Lexical Analysis</a:t>
            </a:r>
            <a:r>
              <a:rPr>
                <a:effectLst/>
              </a:rPr>
              <a:t> </a:t>
            </a:r>
            <a:endParaRPr lang="en-US"/>
          </a:p>
        </p:txBody>
      </p:sp>
      <p:sp>
        <p:nvSpPr>
          <p:cNvPr id="6" name="Slide Number Placeholder 5">
            <a:extLst>
              <a:ext uri="{FF2B5EF4-FFF2-40B4-BE49-F238E27FC236}">
                <a16:creationId xmlns:a16="http://schemas.microsoft.com/office/drawing/2014/main" id="{8020CABA-5543-A5D0-4CB0-8353DD9B9448}"/>
              </a:ext>
            </a:extLst>
          </p:cNvPr>
          <p:cNvSpPr>
            <a:spLocks noGrp="1"/>
          </p:cNvSpPr>
          <p:nvPr>
            <p:ph type="sldNum" sz="quarter" idx="12"/>
          </p:nvPr>
        </p:nvSpPr>
        <p:spPr/>
        <p:txBody>
          <a:bodyPr/>
          <a:lstStyle/>
          <a:p>
            <a:fld id="{AEAA3239-9EA4-4A65-A281-97F994456D9F}" type="slidenum">
              <a:rPr lang="en-US" smtClean="0"/>
              <a:t>11</a:t>
            </a:fld>
            <a:endParaRPr lang="en-US" dirty="0"/>
          </a:p>
        </p:txBody>
      </p:sp>
    </p:spTree>
    <p:extLst>
      <p:ext uri="{BB962C8B-B14F-4D97-AF65-F5344CB8AC3E}">
        <p14:creationId xmlns:p14="http://schemas.microsoft.com/office/powerpoint/2010/main" val="12938682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531AC48-1116-4695-AFC9-EA9BD6E857C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of a lexical analyzer (scanner) architecture, showing the flow from source code input through a scanner box, with arrows indicating the conversion of character streams into tokens. The diagram should include visual representations of source code, the scanner, and output tokens, as well as symbolic elements for whitespace and comments being filtered out. The style should be clean and modern, with clear separation between components and ample padding on the right for text overlay. No visible or implied text, letters, or words should appear anywhere in the image">
            <a:extLst>
              <a:ext uri="{FF2B5EF4-FFF2-40B4-BE49-F238E27FC236}">
                <a16:creationId xmlns:a16="http://schemas.microsoft.com/office/drawing/2014/main" id="{B9A8B97F-B441-4E15-ACDD-87528742966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619125"/>
            <a:ext cx="3407419" cy="5638800"/>
          </a:xfrm>
          <a:prstGeom prst="rect">
            <a:avLst/>
          </a:prstGeom>
        </p:spPr>
      </p:pic>
      <p:sp>
        <p:nvSpPr>
          <p:cNvPr id="6" name="Slide Number Placeholder 5">
            <a:extLst>
              <a:ext uri="{FF2B5EF4-FFF2-40B4-BE49-F238E27FC236}">
                <a16:creationId xmlns:a16="http://schemas.microsoft.com/office/drawing/2014/main" id="{6147D0D7-9ADD-0B81-0F3F-D5CADE7619A3}"/>
              </a:ext>
            </a:extLst>
          </p:cNvPr>
          <p:cNvSpPr>
            <a:spLocks noGrp="1"/>
          </p:cNvSpPr>
          <p:nvPr>
            <p:ph type="sldNum" sz="quarter" idx="12"/>
          </p:nvPr>
        </p:nvSpPr>
        <p:spPr/>
        <p:txBody>
          <a:bodyPr/>
          <a:lstStyle/>
          <a:p>
            <a:fld id="{AEAA3239-9EA4-4A65-A281-97F994456D9F}" type="slidenum">
              <a:rPr lang="en-US" smtClean="0"/>
              <a:t>12</a:t>
            </a:fld>
            <a:endParaRPr lang="en-US" dirty="0"/>
          </a:p>
        </p:txBody>
      </p:sp>
      <p:sp>
        <p:nvSpPr>
          <p:cNvPr id="9" name="TextBox 8">
            <a:extLst>
              <a:ext uri="{FF2B5EF4-FFF2-40B4-BE49-F238E27FC236}">
                <a16:creationId xmlns:a16="http://schemas.microsoft.com/office/drawing/2014/main" id="{4676F83B-903D-4C86-B9D7-919E7A793FFF}"/>
              </a:ext>
            </a:extLst>
          </p:cNvPr>
          <p:cNvSpPr txBox="1"/>
          <p:nvPr/>
        </p:nvSpPr>
        <p:spPr>
          <a:xfrm>
            <a:off x="619125" y="1038225"/>
            <a:ext cx="6936581" cy="1005780"/>
          </a:xfrm>
          <a:prstGeom prst="rect">
            <a:avLst/>
          </a:prstGeom>
          <a:noFill/>
        </p:spPr>
        <p:txBody>
          <a:bodyPr wrap="square" rtlCol="0">
            <a:normAutofit/>
          </a:bodyPr>
          <a:lstStyle/>
          <a:p>
            <a:pPr marL="0" marR="0" algn="l">
              <a:buNone/>
            </a:pPr>
            <a:r>
              <a:rPr sz="3600" b="0">
                <a:solidFill>
                  <a:srgbClr val="000000"/>
                </a:solidFill>
                <a:effectLst/>
                <a:latin typeface="Mongolian Baiti" panose="03000500000000000000" pitchFamily="66" charset="0"/>
              </a:rPr>
              <a:t>Role of Lexical Analyzers (Scanners)</a:t>
            </a:r>
            <a:r>
              <a:rPr>
                <a:effectLst/>
              </a:rPr>
              <a:t> </a:t>
            </a:r>
            <a:endParaRPr lang="en-US"/>
          </a:p>
        </p:txBody>
      </p:sp>
      <p:sp>
        <p:nvSpPr>
          <p:cNvPr id="10" name="TextBox 9">
            <a:extLst>
              <a:ext uri="{FF2B5EF4-FFF2-40B4-BE49-F238E27FC236}">
                <a16:creationId xmlns:a16="http://schemas.microsoft.com/office/drawing/2014/main" id="{B0DC3DD7-8742-42A2-857E-06D53A61A9BB}"/>
              </a:ext>
            </a:extLst>
          </p:cNvPr>
          <p:cNvSpPr txBox="1"/>
          <p:nvPr/>
        </p:nvSpPr>
        <p:spPr>
          <a:xfrm>
            <a:off x="619125" y="2386905"/>
            <a:ext cx="3277790" cy="1543050"/>
          </a:xfrm>
          <a:prstGeom prst="rect">
            <a:avLst/>
          </a:prstGeom>
          <a:noFill/>
        </p:spPr>
        <p:txBody>
          <a:bodyPr wrap="square" rtlCol="0">
            <a:normAutofit/>
          </a:bodyPr>
          <a:lstStyle/>
          <a:p>
            <a:pPr marL="0" marR="0" algn="l">
              <a:buNone/>
            </a:pPr>
            <a:r>
              <a:rPr sz="1500" b="1">
                <a:solidFill>
                  <a:srgbClr val="DDA152"/>
                </a:solidFill>
                <a:effectLst/>
                <a:latin typeface="Avenir"/>
              </a:rPr>
              <a:t>Purpose and Process</a:t>
            </a:r>
            <a:r>
              <a:rPr>
                <a:effectLst/>
              </a:rPr>
              <a:t> </a:t>
            </a:r>
          </a:p>
          <a:p>
            <a:pPr marL="0" marR="0" algn="l">
              <a:spcBef>
                <a:spcPts val="600"/>
              </a:spcBef>
              <a:buNone/>
            </a:pPr>
            <a:r>
              <a:rPr sz="1200" b="0">
                <a:solidFill>
                  <a:srgbClr val="000000"/>
                </a:solidFill>
                <a:effectLst/>
                <a:latin typeface="Avenir"/>
              </a:rPr>
              <a:t>Scans source code to convert character streams into tokens using regular-expression pattern matching.</a:t>
            </a:r>
            <a:r>
              <a:rPr>
                <a:effectLst/>
              </a:rPr>
              <a:t> </a:t>
            </a:r>
          </a:p>
          <a:p>
            <a:pPr marL="0" marR="0" algn="l">
              <a:spcBef>
                <a:spcPts val="600"/>
              </a:spcBef>
              <a:buNone/>
            </a:pPr>
            <a:r>
              <a:rPr sz="1200" b="0">
                <a:solidFill>
                  <a:srgbClr val="000000"/>
                </a:solidFill>
                <a:effectLst/>
                <a:latin typeface="Avenir"/>
              </a:rPr>
              <a:t>Isolates meaningful language components while filtering whitespace and comments.</a:t>
            </a:r>
            <a:r>
              <a:rPr>
                <a:effectLst/>
              </a:rPr>
              <a:t> </a:t>
            </a:r>
            <a:endParaRPr lang="en-US"/>
          </a:p>
        </p:txBody>
      </p:sp>
      <p:sp>
        <p:nvSpPr>
          <p:cNvPr id="11" name="TextBox 10">
            <a:extLst>
              <a:ext uri="{FF2B5EF4-FFF2-40B4-BE49-F238E27FC236}">
                <a16:creationId xmlns:a16="http://schemas.microsoft.com/office/drawing/2014/main" id="{7173F84C-15F5-40E1-A7B0-6459889A8108}"/>
              </a:ext>
            </a:extLst>
          </p:cNvPr>
          <p:cNvSpPr txBox="1"/>
          <p:nvPr/>
        </p:nvSpPr>
        <p:spPr>
          <a:xfrm>
            <a:off x="4277915" y="2386905"/>
            <a:ext cx="3277790" cy="1314450"/>
          </a:xfrm>
          <a:prstGeom prst="rect">
            <a:avLst/>
          </a:prstGeom>
          <a:noFill/>
        </p:spPr>
        <p:txBody>
          <a:bodyPr wrap="square" rtlCol="0">
            <a:normAutofit/>
          </a:bodyPr>
          <a:lstStyle/>
          <a:p>
            <a:pPr marL="0" marR="0" algn="l">
              <a:buNone/>
            </a:pPr>
            <a:r>
              <a:rPr sz="1500" b="1">
                <a:solidFill>
                  <a:srgbClr val="DDA152"/>
                </a:solidFill>
                <a:effectLst/>
                <a:latin typeface="Avenir"/>
              </a:rPr>
              <a:t>Efficiency and Downstream Impact</a:t>
            </a:r>
            <a:r>
              <a:rPr>
                <a:effectLst/>
              </a:rPr>
              <a:t> </a:t>
            </a:r>
          </a:p>
          <a:p>
            <a:pPr marL="0" marR="0" algn="l">
              <a:spcBef>
                <a:spcPts val="600"/>
              </a:spcBef>
              <a:buNone/>
            </a:pPr>
            <a:r>
              <a:rPr sz="1200" b="0">
                <a:solidFill>
                  <a:srgbClr val="000000"/>
                </a:solidFill>
                <a:effectLst/>
                <a:latin typeface="Avenir"/>
              </a:rPr>
              <a:t>Efficient scanning accelerates compilation by reducing work for the parser.</a:t>
            </a:r>
            <a:r>
              <a:rPr>
                <a:effectLst/>
              </a:rPr>
              <a:t> </a:t>
            </a:r>
          </a:p>
          <a:p>
            <a:pPr marL="0" marR="0" algn="l">
              <a:spcBef>
                <a:spcPts val="600"/>
              </a:spcBef>
              <a:buNone/>
            </a:pPr>
            <a:r>
              <a:rPr sz="1200" b="0">
                <a:solidFill>
                  <a:srgbClr val="000000"/>
                </a:solidFill>
                <a:effectLst/>
                <a:latin typeface="Avenir"/>
              </a:rPr>
              <a:t>Improves accuracy of later phases by delivering clean, well-formed token streams.</a:t>
            </a:r>
            <a:r>
              <a:rPr>
                <a:effectLst/>
              </a:rPr>
              <a:t> </a:t>
            </a:r>
            <a:endParaRPr lang="en-US"/>
          </a:p>
        </p:txBody>
      </p:sp>
    </p:spTree>
    <p:extLst>
      <p:ext uri="{BB962C8B-B14F-4D97-AF65-F5344CB8AC3E}">
        <p14:creationId xmlns:p14="http://schemas.microsoft.com/office/powerpoint/2010/main" val="5176238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DBAF02F-2DA5-47F3-844A-AAA26C3649C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B82D6D89-CE64-406F-B722-D8A68C0C9DC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3113AA2B-B265-04FD-4813-2DDC4211C08D}"/>
              </a:ext>
            </a:extLst>
          </p:cNvPr>
          <p:cNvSpPr>
            <a:spLocks noGrp="1"/>
          </p:cNvSpPr>
          <p:nvPr>
            <p:ph type="sldNum" sz="quarter" idx="12"/>
          </p:nvPr>
        </p:nvSpPr>
        <p:spPr/>
        <p:txBody>
          <a:bodyPr/>
          <a:lstStyle/>
          <a:p>
            <a:fld id="{AEAA3239-9EA4-4A65-A281-97F994456D9F}" type="slidenum">
              <a:rPr lang="en-US" smtClean="0"/>
              <a:t>13</a:t>
            </a:fld>
            <a:endParaRPr lang="en-US" dirty="0"/>
          </a:p>
        </p:txBody>
      </p:sp>
      <p:pic>
        <p:nvPicPr>
          <p:cNvPr id="9" name="Graphic 8" descr="A vector illustration icon of a document with code lines and a magnifying glass, representing code analysis and tokenization, with a transparent background">
            <a:extLst>
              <a:ext uri="{FF2B5EF4-FFF2-40B4-BE49-F238E27FC236}">
                <a16:creationId xmlns:a16="http://schemas.microsoft.com/office/drawing/2014/main" id="{4EA95BE0-D83E-4BF5-8E36-DFB1E1AB9B7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10" name="Graphic 9">
            <a:extLst>
              <a:ext uri="{FF2B5EF4-FFF2-40B4-BE49-F238E27FC236}">
                <a16:creationId xmlns:a16="http://schemas.microsoft.com/office/drawing/2014/main" id="{A8B5C066-4F6C-4865-B327-5630AEFDCB2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1" name="Graphic 10" descr="A vector illustration icon of interconnected gears, symbolizing the automated process and finite automata, with a transparent background">
            <a:extLst>
              <a:ext uri="{FF2B5EF4-FFF2-40B4-BE49-F238E27FC236}">
                <a16:creationId xmlns:a16="http://schemas.microsoft.com/office/drawing/2014/main" id="{93046EC7-1E17-47AD-A681-CCFE986D479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2" name="Graphic 11">
            <a:extLst>
              <a:ext uri="{FF2B5EF4-FFF2-40B4-BE49-F238E27FC236}">
                <a16:creationId xmlns:a16="http://schemas.microsoft.com/office/drawing/2014/main" id="{E0C5726B-B74E-4322-B3BC-7DC53C7451A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3" name="Graphic 12" descr="A vector illustration icon of a finite automaton state diagram, showing interconnected nodes and directed edges, rendered in pure black and heritage gold ochre, on a transparent background, visually representing finite automata in source code tokenization">
            <a:extLst>
              <a:ext uri="{FF2B5EF4-FFF2-40B4-BE49-F238E27FC236}">
                <a16:creationId xmlns:a16="http://schemas.microsoft.com/office/drawing/2014/main" id="{98B81BC6-50E4-4B50-8638-6EEC1B455E5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4" name="Graphic 13">
            <a:extLst>
              <a:ext uri="{FF2B5EF4-FFF2-40B4-BE49-F238E27FC236}">
                <a16:creationId xmlns:a16="http://schemas.microsoft.com/office/drawing/2014/main" id="{A8A8F1BD-0B9F-45FB-B6B3-EE969E82AC2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5" name="Graphic 14" descr="A vector illustration icon of a checklist or categorized list, representing the output stream of classified tokens, with a transparent background">
            <a:extLst>
              <a:ext uri="{FF2B5EF4-FFF2-40B4-BE49-F238E27FC236}">
                <a16:creationId xmlns:a16="http://schemas.microsoft.com/office/drawing/2014/main" id="{BF35675C-AA0A-4445-B9F3-D39DA1F20A8C}"/>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6" name="TextBox 15">
            <a:extLst>
              <a:ext uri="{FF2B5EF4-FFF2-40B4-BE49-F238E27FC236}">
                <a16:creationId xmlns:a16="http://schemas.microsoft.com/office/drawing/2014/main" id="{D4B695F1-79A4-40C9-8839-DBBDBA482034}"/>
              </a:ext>
            </a:extLst>
          </p:cNvPr>
          <p:cNvSpPr txBox="1"/>
          <p:nvPr/>
        </p:nvSpPr>
        <p:spPr>
          <a:xfrm>
            <a:off x="619125" y="1038225"/>
            <a:ext cx="10972800" cy="502890"/>
          </a:xfrm>
          <a:prstGeom prst="rect">
            <a:avLst/>
          </a:prstGeom>
          <a:noFill/>
        </p:spPr>
        <p:txBody>
          <a:bodyPr wrap="square" rtlCol="0">
            <a:normAutofit/>
          </a:bodyPr>
          <a:lstStyle/>
          <a:p>
            <a:pPr marL="0" algn="l">
              <a:buNone/>
            </a:pPr>
            <a:r>
              <a:rPr sz="3600" b="0">
                <a:solidFill>
                  <a:srgbClr val="000000"/>
                </a:solidFill>
                <a:effectLst/>
                <a:latin typeface="Mongolian Baiti" panose="03000500000000000000" pitchFamily="66" charset="0"/>
              </a:rPr>
              <a:t>Tokenization of Source Code</a:t>
            </a:r>
            <a:r>
              <a:rPr>
                <a:effectLst/>
              </a:rPr>
              <a:t> </a:t>
            </a:r>
            <a:endParaRPr lang="en-US"/>
          </a:p>
        </p:txBody>
      </p:sp>
      <p:sp>
        <p:nvSpPr>
          <p:cNvPr id="17" name="TextBox 16">
            <a:extLst>
              <a:ext uri="{FF2B5EF4-FFF2-40B4-BE49-F238E27FC236}">
                <a16:creationId xmlns:a16="http://schemas.microsoft.com/office/drawing/2014/main" id="{869D8A5C-EA16-41AF-A446-E5617247F37A}"/>
              </a:ext>
            </a:extLst>
          </p:cNvPr>
          <p:cNvSpPr txBox="1"/>
          <p:nvPr/>
        </p:nvSpPr>
        <p:spPr>
          <a:xfrm>
            <a:off x="1781175" y="2357735"/>
            <a:ext cx="3810000" cy="1114127"/>
          </a:xfrm>
          <a:prstGeom prst="rect">
            <a:avLst/>
          </a:prstGeom>
          <a:noFill/>
        </p:spPr>
        <p:txBody>
          <a:bodyPr wrap="square" rtlCol="0">
            <a:normAutofit/>
          </a:bodyPr>
          <a:lstStyle/>
          <a:p>
            <a:pPr marL="0" algn="l">
              <a:buNone/>
            </a:pPr>
            <a:r>
              <a:rPr sz="1575" b="1">
                <a:solidFill>
                  <a:srgbClr val="000000"/>
                </a:solidFill>
                <a:effectLst/>
                <a:latin typeface="Avenir"/>
              </a:rPr>
              <a:t>Raw Character Input</a:t>
            </a:r>
            <a:r>
              <a:rPr>
                <a:effectLst/>
              </a:rPr>
              <a:t> </a:t>
            </a:r>
          </a:p>
          <a:p>
            <a:pPr marL="0" algn="l">
              <a:spcBef>
                <a:spcPts val="900"/>
              </a:spcBef>
              <a:buNone/>
            </a:pPr>
            <a:r>
              <a:rPr sz="1425" b="0">
                <a:solidFill>
                  <a:srgbClr val="000000"/>
                </a:solidFill>
                <a:effectLst/>
                <a:latin typeface="Avenir"/>
              </a:rPr>
              <a:t>Source code is read as a continuous stream of characters for initial processing.</a:t>
            </a:r>
            <a:r>
              <a:rPr>
                <a:effectLst/>
              </a:rPr>
              <a:t> </a:t>
            </a:r>
            <a:endParaRPr lang="en-US"/>
          </a:p>
        </p:txBody>
      </p:sp>
      <p:sp>
        <p:nvSpPr>
          <p:cNvPr id="18" name="TextBox 17">
            <a:extLst>
              <a:ext uri="{FF2B5EF4-FFF2-40B4-BE49-F238E27FC236}">
                <a16:creationId xmlns:a16="http://schemas.microsoft.com/office/drawing/2014/main" id="{0B64D640-EEBE-449D-81A9-B1F5D46E976F}"/>
              </a:ext>
            </a:extLst>
          </p:cNvPr>
          <p:cNvSpPr txBox="1"/>
          <p:nvPr/>
        </p:nvSpPr>
        <p:spPr>
          <a:xfrm>
            <a:off x="7286625" y="2357735"/>
            <a:ext cx="3810000" cy="860821"/>
          </a:xfrm>
          <a:prstGeom prst="rect">
            <a:avLst/>
          </a:prstGeom>
          <a:noFill/>
        </p:spPr>
        <p:txBody>
          <a:bodyPr wrap="square" rtlCol="0">
            <a:normAutofit/>
          </a:bodyPr>
          <a:lstStyle/>
          <a:p>
            <a:pPr marL="0" algn="l">
              <a:buNone/>
            </a:pPr>
            <a:r>
              <a:rPr sz="1575" b="1">
                <a:solidFill>
                  <a:srgbClr val="000000"/>
                </a:solidFill>
                <a:effectLst/>
                <a:latin typeface="Avenir"/>
              </a:rPr>
              <a:t>Regex Pattern Matching</a:t>
            </a:r>
            <a:r>
              <a:rPr>
                <a:effectLst/>
              </a:rPr>
              <a:t> </a:t>
            </a:r>
          </a:p>
          <a:p>
            <a:pPr marL="0" algn="l">
              <a:spcBef>
                <a:spcPts val="900"/>
              </a:spcBef>
              <a:buNone/>
            </a:pPr>
            <a:r>
              <a:rPr sz="1425" b="0">
                <a:solidFill>
                  <a:srgbClr val="000000"/>
                </a:solidFill>
                <a:effectLst/>
                <a:latin typeface="Avenir"/>
              </a:rPr>
              <a:t>Regular expressions are applied to identify token boundaries and types.</a:t>
            </a:r>
            <a:r>
              <a:rPr>
                <a:effectLst/>
              </a:rPr>
              <a:t> </a:t>
            </a:r>
            <a:endParaRPr lang="en-US"/>
          </a:p>
        </p:txBody>
      </p:sp>
      <p:sp>
        <p:nvSpPr>
          <p:cNvPr id="19" name="TextBox 18">
            <a:extLst>
              <a:ext uri="{FF2B5EF4-FFF2-40B4-BE49-F238E27FC236}">
                <a16:creationId xmlns:a16="http://schemas.microsoft.com/office/drawing/2014/main" id="{020B49EE-5BC5-478A-B448-92F2B459A16D}"/>
              </a:ext>
            </a:extLst>
          </p:cNvPr>
          <p:cNvSpPr txBox="1"/>
          <p:nvPr/>
        </p:nvSpPr>
        <p:spPr>
          <a:xfrm>
            <a:off x="1781175" y="4793605"/>
            <a:ext cx="3810000" cy="860821"/>
          </a:xfrm>
          <a:prstGeom prst="rect">
            <a:avLst/>
          </a:prstGeom>
          <a:noFill/>
        </p:spPr>
        <p:txBody>
          <a:bodyPr wrap="square" rtlCol="0">
            <a:normAutofit/>
          </a:bodyPr>
          <a:lstStyle/>
          <a:p>
            <a:pPr marL="0" algn="l">
              <a:buNone/>
            </a:pPr>
            <a:r>
              <a:rPr sz="1575" b="1">
                <a:solidFill>
                  <a:srgbClr val="000000"/>
                </a:solidFill>
                <a:effectLst/>
                <a:latin typeface="Avenir"/>
              </a:rPr>
              <a:t>Finite Automata Execution</a:t>
            </a:r>
            <a:r>
              <a:rPr>
                <a:effectLst/>
              </a:rPr>
              <a:t> </a:t>
            </a:r>
          </a:p>
          <a:p>
            <a:pPr marL="0" algn="l">
              <a:spcBef>
                <a:spcPts val="900"/>
              </a:spcBef>
              <a:buNone/>
            </a:pPr>
            <a:r>
              <a:rPr sz="1425" b="0">
                <a:solidFill>
                  <a:srgbClr val="000000"/>
                </a:solidFill>
                <a:effectLst/>
                <a:latin typeface="Avenir"/>
              </a:rPr>
              <a:t>Automated tools use finite automata to efficiently scan and segment the input.</a:t>
            </a:r>
            <a:r>
              <a:rPr>
                <a:effectLst/>
              </a:rPr>
              <a:t> </a:t>
            </a:r>
            <a:endParaRPr lang="en-US"/>
          </a:p>
        </p:txBody>
      </p:sp>
      <p:sp>
        <p:nvSpPr>
          <p:cNvPr id="20" name="TextBox 19">
            <a:extLst>
              <a:ext uri="{FF2B5EF4-FFF2-40B4-BE49-F238E27FC236}">
                <a16:creationId xmlns:a16="http://schemas.microsoft.com/office/drawing/2014/main" id="{DABE88CE-1331-46F2-A099-75E81F348C82}"/>
              </a:ext>
            </a:extLst>
          </p:cNvPr>
          <p:cNvSpPr txBox="1"/>
          <p:nvPr/>
        </p:nvSpPr>
        <p:spPr>
          <a:xfrm>
            <a:off x="7286625" y="4793605"/>
            <a:ext cx="3810000" cy="1114127"/>
          </a:xfrm>
          <a:prstGeom prst="rect">
            <a:avLst/>
          </a:prstGeom>
          <a:noFill/>
        </p:spPr>
        <p:txBody>
          <a:bodyPr wrap="square" rtlCol="0">
            <a:normAutofit/>
          </a:bodyPr>
          <a:lstStyle/>
          <a:p>
            <a:pPr marL="0" algn="l">
              <a:buNone/>
            </a:pPr>
            <a:r>
              <a:rPr sz="1575" b="1">
                <a:solidFill>
                  <a:srgbClr val="000000"/>
                </a:solidFill>
                <a:effectLst/>
                <a:latin typeface="Avenir"/>
              </a:rPr>
              <a:t>Token Stream Output</a:t>
            </a:r>
            <a:r>
              <a:rPr>
                <a:effectLst/>
              </a:rPr>
              <a:t> </a:t>
            </a:r>
          </a:p>
          <a:p>
            <a:pPr marL="0" algn="l">
              <a:spcBef>
                <a:spcPts val="900"/>
              </a:spcBef>
              <a:buNone/>
            </a:pPr>
            <a:r>
              <a:rPr sz="1425" b="0">
                <a:solidFill>
                  <a:srgbClr val="000000"/>
                </a:solidFill>
                <a:effectLst/>
                <a:latin typeface="Avenir"/>
              </a:rPr>
              <a:t>A structured stream of tokens is produced for downstream syntactic analysis.</a:t>
            </a:r>
            <a:r>
              <a:rPr>
                <a:effectLst/>
              </a:rPr>
              <a:t> </a:t>
            </a:r>
            <a:endParaRPr lang="en-US"/>
          </a:p>
        </p:txBody>
      </p:sp>
    </p:spTree>
    <p:extLst>
      <p:ext uri="{BB962C8B-B14F-4D97-AF65-F5344CB8AC3E}">
        <p14:creationId xmlns:p14="http://schemas.microsoft.com/office/powerpoint/2010/main" val="373101033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733FE02-174C-4539-B017-778C9940842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code editor interface with highlighted C++ code snippets, where different tokens (integers, floats, identifiers, operators) are color-coded; the image visually represents tokenization with arrows or overlays indicating how regular expressions match each token type; modern programming environment look; clear distinction between keywords and identifiers; no visible or implied text, letters, or words anywhere; composition allows right-side text overlay; professional, educational mood">
            <a:extLst>
              <a:ext uri="{FF2B5EF4-FFF2-40B4-BE49-F238E27FC236}">
                <a16:creationId xmlns:a16="http://schemas.microsoft.com/office/drawing/2014/main" id="{AB1E7E7D-99F6-4252-B658-A1573EBE25B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9525" y="9525"/>
            <a:ext cx="4017019" cy="6858000"/>
          </a:xfrm>
          <a:prstGeom prst="rect">
            <a:avLst/>
          </a:prstGeom>
        </p:spPr>
      </p:pic>
      <p:sp>
        <p:nvSpPr>
          <p:cNvPr id="6" name="Slide Number Placeholder 5">
            <a:extLst>
              <a:ext uri="{FF2B5EF4-FFF2-40B4-BE49-F238E27FC236}">
                <a16:creationId xmlns:a16="http://schemas.microsoft.com/office/drawing/2014/main" id="{27E1FA7F-2C19-6681-4556-5528A8B0940F}"/>
              </a:ext>
            </a:extLst>
          </p:cNvPr>
          <p:cNvSpPr>
            <a:spLocks noGrp="1"/>
          </p:cNvSpPr>
          <p:nvPr>
            <p:ph type="sldNum" sz="quarter" idx="12"/>
          </p:nvPr>
        </p:nvSpPr>
        <p:spPr/>
        <p:txBody>
          <a:bodyPr/>
          <a:lstStyle/>
          <a:p>
            <a:fld id="{AEAA3239-9EA4-4A65-A281-97F994456D9F}" type="slidenum">
              <a:rPr lang="en-US" smtClean="0"/>
              <a:t>14</a:t>
            </a:fld>
            <a:endParaRPr lang="en-US" dirty="0"/>
          </a:p>
        </p:txBody>
      </p:sp>
      <p:sp>
        <p:nvSpPr>
          <p:cNvPr id="9" name="TextBox 8">
            <a:extLst>
              <a:ext uri="{FF2B5EF4-FFF2-40B4-BE49-F238E27FC236}">
                <a16:creationId xmlns:a16="http://schemas.microsoft.com/office/drawing/2014/main" id="{C443AE55-A870-4D49-A3A6-E9C213431865}"/>
              </a:ext>
            </a:extLst>
          </p:cNvPr>
          <p:cNvSpPr txBox="1"/>
          <p:nvPr/>
        </p:nvSpPr>
        <p:spPr>
          <a:xfrm>
            <a:off x="4731394" y="1038225"/>
            <a:ext cx="6841331" cy="390971"/>
          </a:xfrm>
          <a:prstGeom prst="rect">
            <a:avLst/>
          </a:prstGeom>
          <a:noFill/>
        </p:spPr>
        <p:txBody>
          <a:bodyPr wrap="square" rtlCol="0">
            <a:normAutofit/>
          </a:bodyPr>
          <a:lstStyle/>
          <a:p>
            <a:pPr marL="0" marR="0" algn="l">
              <a:buNone/>
            </a:pPr>
            <a:r>
              <a:rPr sz="2800" b="0">
                <a:solidFill>
                  <a:srgbClr val="000000"/>
                </a:solidFill>
                <a:effectLst/>
                <a:latin typeface="Mongolian Baiti" panose="03000500000000000000" pitchFamily="66" charset="0"/>
              </a:rPr>
              <a:t>Practical Examples with C++-Like Tokens</a:t>
            </a:r>
            <a:r>
              <a:rPr>
                <a:effectLst/>
              </a:rPr>
              <a:t> </a:t>
            </a:r>
            <a:endParaRPr lang="en-US"/>
          </a:p>
        </p:txBody>
      </p:sp>
      <p:sp>
        <p:nvSpPr>
          <p:cNvPr id="10" name="TextBox 9">
            <a:extLst>
              <a:ext uri="{FF2B5EF4-FFF2-40B4-BE49-F238E27FC236}">
                <a16:creationId xmlns:a16="http://schemas.microsoft.com/office/drawing/2014/main" id="{58E5C1E7-6870-4FCE-9604-A0E141BAF75B}"/>
              </a:ext>
            </a:extLst>
          </p:cNvPr>
          <p:cNvSpPr txBox="1"/>
          <p:nvPr/>
        </p:nvSpPr>
        <p:spPr>
          <a:xfrm>
            <a:off x="4731394" y="1772096"/>
            <a:ext cx="6841331" cy="1035248"/>
          </a:xfrm>
          <a:prstGeom prst="rect">
            <a:avLst/>
          </a:prstGeom>
          <a:noFill/>
        </p:spPr>
        <p:txBody>
          <a:bodyPr wrap="square" rtlCol="0">
            <a:normAutofit/>
          </a:bodyPr>
          <a:lstStyle/>
          <a:p>
            <a:pPr marL="0" marR="0" algn="l">
              <a:spcBef>
                <a:spcPts val="2700"/>
              </a:spcBef>
              <a:buNone/>
            </a:pPr>
            <a:r>
              <a:rPr sz="1400" b="1">
                <a:solidFill>
                  <a:srgbClr val="000000"/>
                </a:solidFill>
                <a:effectLst/>
                <a:latin typeface="Avenir"/>
              </a:rPr>
              <a:t>Token Categories Overview</a:t>
            </a:r>
            <a:r>
              <a:rPr>
                <a:effectLst/>
              </a:rPr>
              <a:t> </a:t>
            </a:r>
          </a:p>
          <a:p>
            <a:pPr marL="0" marR="0" algn="l">
              <a:spcBef>
                <a:spcPts val="450"/>
              </a:spcBef>
              <a:buNone/>
            </a:pPr>
            <a:r>
              <a:rPr sz="1400" b="0">
                <a:solidFill>
                  <a:srgbClr val="000000"/>
                </a:solidFill>
                <a:effectLst/>
                <a:latin typeface="Avenir"/>
              </a:rPr>
              <a:t>Common patterns include integers: [0-9]+, floats: [0-9]*\\.[0-9]+, identifiers: [a-zA-Z_][a-zA-Z0-9_]*, and operators: [+\\-*/]. These form the core of a simple lexer.</a:t>
            </a:r>
            <a:r>
              <a:rPr>
                <a:effectLst/>
              </a:rPr>
              <a:t> </a:t>
            </a:r>
            <a:endParaRPr lang="en-US"/>
          </a:p>
        </p:txBody>
      </p:sp>
      <p:sp>
        <p:nvSpPr>
          <p:cNvPr id="11" name="TextBox 10">
            <a:extLst>
              <a:ext uri="{FF2B5EF4-FFF2-40B4-BE49-F238E27FC236}">
                <a16:creationId xmlns:a16="http://schemas.microsoft.com/office/drawing/2014/main" id="{DBBE06F3-2C64-4FBA-9D95-655C6975FEE2}"/>
              </a:ext>
            </a:extLst>
          </p:cNvPr>
          <p:cNvSpPr txBox="1"/>
          <p:nvPr/>
        </p:nvSpPr>
        <p:spPr>
          <a:xfrm>
            <a:off x="4731394" y="2997844"/>
            <a:ext cx="6841331" cy="1035248"/>
          </a:xfrm>
          <a:prstGeom prst="rect">
            <a:avLst/>
          </a:prstGeom>
          <a:noFill/>
        </p:spPr>
        <p:txBody>
          <a:bodyPr wrap="square" rtlCol="0">
            <a:normAutofit/>
          </a:bodyPr>
          <a:lstStyle/>
          <a:p>
            <a:pPr marL="0" marR="0" algn="l">
              <a:spcBef>
                <a:spcPts val="1500"/>
              </a:spcBef>
              <a:buNone/>
            </a:pPr>
            <a:r>
              <a:rPr sz="1400" b="1">
                <a:solidFill>
                  <a:srgbClr val="000000"/>
                </a:solidFill>
                <a:effectLst/>
                <a:latin typeface="Avenir"/>
              </a:rPr>
              <a:t>Regex Precision in Practice</a:t>
            </a:r>
            <a:r>
              <a:rPr>
                <a:effectLst/>
              </a:rPr>
              <a:t> </a:t>
            </a:r>
          </a:p>
          <a:p>
            <a:pPr marL="0" marR="0" algn="l">
              <a:spcBef>
                <a:spcPts val="450"/>
              </a:spcBef>
              <a:buNone/>
            </a:pPr>
            <a:r>
              <a:rPr sz="1400" b="0">
                <a:solidFill>
                  <a:srgbClr val="000000"/>
                </a:solidFill>
                <a:effectLst/>
                <a:latin typeface="Avenir"/>
              </a:rPr>
              <a:t>Order matters: floats should be matched before integers to avoid splitting 3.14 into “3” and “.14”. Whitespace and comments are usually consumed by separate rules.</a:t>
            </a:r>
            <a:r>
              <a:rPr>
                <a:effectLst/>
              </a:rPr>
              <a:t> </a:t>
            </a:r>
            <a:endParaRPr lang="en-US"/>
          </a:p>
        </p:txBody>
      </p:sp>
      <p:sp>
        <p:nvSpPr>
          <p:cNvPr id="12" name="TextBox 11">
            <a:extLst>
              <a:ext uri="{FF2B5EF4-FFF2-40B4-BE49-F238E27FC236}">
                <a16:creationId xmlns:a16="http://schemas.microsoft.com/office/drawing/2014/main" id="{2A160073-9AB5-48F2-A9CA-0BBF786A1867}"/>
              </a:ext>
            </a:extLst>
          </p:cNvPr>
          <p:cNvSpPr txBox="1"/>
          <p:nvPr/>
        </p:nvSpPr>
        <p:spPr>
          <a:xfrm>
            <a:off x="4731394" y="4223593"/>
            <a:ext cx="6841331" cy="1035248"/>
          </a:xfrm>
          <a:prstGeom prst="rect">
            <a:avLst/>
          </a:prstGeom>
          <a:noFill/>
        </p:spPr>
        <p:txBody>
          <a:bodyPr wrap="square" rtlCol="0">
            <a:normAutofit/>
          </a:bodyPr>
          <a:lstStyle/>
          <a:p>
            <a:pPr marL="0" marR="0" algn="l">
              <a:spcBef>
                <a:spcPts val="1500"/>
              </a:spcBef>
              <a:buNone/>
            </a:pPr>
            <a:r>
              <a:rPr sz="1400" b="1">
                <a:solidFill>
                  <a:srgbClr val="000000"/>
                </a:solidFill>
                <a:effectLst/>
                <a:latin typeface="Avenir"/>
              </a:rPr>
              <a:t>Keywords vs. Identifiers</a:t>
            </a:r>
            <a:r>
              <a:rPr>
                <a:effectLst/>
              </a:rPr>
              <a:t> </a:t>
            </a:r>
          </a:p>
          <a:p>
            <a:pPr marL="0" marR="0" algn="l">
              <a:spcBef>
                <a:spcPts val="450"/>
              </a:spcBef>
              <a:buNone/>
            </a:pPr>
            <a:r>
              <a:rPr sz="1400" b="0">
                <a:solidFill>
                  <a:srgbClr val="000000"/>
                </a:solidFill>
                <a:effectLst/>
                <a:latin typeface="Avenir"/>
              </a:rPr>
              <a:t>After matching an identifier, a keyword table promotes reserved words (e.g., int) to KEYWORD tokens, while similar strings (e.g., integer) remain IDENTIFIERs.</a:t>
            </a:r>
            <a:r>
              <a:rPr>
                <a:effectLst/>
              </a:rPr>
              <a:t> </a:t>
            </a:r>
            <a:endParaRPr lang="en-US"/>
          </a:p>
        </p:txBody>
      </p:sp>
      <p:sp>
        <p:nvSpPr>
          <p:cNvPr id="13" name="TextBox 12">
            <a:extLst>
              <a:ext uri="{FF2B5EF4-FFF2-40B4-BE49-F238E27FC236}">
                <a16:creationId xmlns:a16="http://schemas.microsoft.com/office/drawing/2014/main" id="{631D6401-3350-470B-9336-B8976CB7077D}"/>
              </a:ext>
            </a:extLst>
          </p:cNvPr>
          <p:cNvSpPr txBox="1"/>
          <p:nvPr/>
        </p:nvSpPr>
        <p:spPr>
          <a:xfrm>
            <a:off x="4731394" y="5449341"/>
            <a:ext cx="6841331" cy="1035248"/>
          </a:xfrm>
          <a:prstGeom prst="rect">
            <a:avLst/>
          </a:prstGeom>
          <a:noFill/>
        </p:spPr>
        <p:txBody>
          <a:bodyPr wrap="square" rtlCol="0">
            <a:normAutofit/>
          </a:bodyPr>
          <a:lstStyle/>
          <a:p>
            <a:pPr marL="0" marR="0" algn="l">
              <a:spcBef>
                <a:spcPts val="1500"/>
              </a:spcBef>
              <a:buNone/>
            </a:pPr>
            <a:r>
              <a:rPr sz="1400" b="1">
                <a:solidFill>
                  <a:srgbClr val="000000"/>
                </a:solidFill>
                <a:effectLst/>
                <a:latin typeface="Avenir"/>
              </a:rPr>
              <a:t>Operator Handling</a:t>
            </a:r>
            <a:r>
              <a:rPr>
                <a:effectLst/>
              </a:rPr>
              <a:t> </a:t>
            </a:r>
          </a:p>
          <a:p>
            <a:pPr marL="0" marR="0" algn="l">
              <a:spcBef>
                <a:spcPts val="450"/>
              </a:spcBef>
              <a:buNone/>
            </a:pPr>
            <a:r>
              <a:rPr sz="1400" b="0">
                <a:solidFill>
                  <a:srgbClr val="000000"/>
                </a:solidFill>
                <a:effectLst/>
                <a:latin typeface="Avenir"/>
              </a:rPr>
              <a:t>Use precise classes for single-char operators ([+\\-*/]) and prioritize multi-char tokens (e.g., ++, +=) when extending the grammar to prevent premature matches.</a:t>
            </a:r>
            <a:r>
              <a:rPr>
                <a:effectLst/>
              </a:rPr>
              <a:t> </a:t>
            </a:r>
            <a:endParaRPr lang="en-US"/>
          </a:p>
        </p:txBody>
      </p:sp>
    </p:spTree>
    <p:extLst>
      <p:ext uri="{BB962C8B-B14F-4D97-AF65-F5344CB8AC3E}">
        <p14:creationId xmlns:p14="http://schemas.microsoft.com/office/powerpoint/2010/main" val="335097959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6FC941D-DFA7-4A1B-97E0-BC4A7CA0E3F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B1A79019-AEDD-FEA5-CE50-FDF5D392BEAC}"/>
              </a:ext>
            </a:extLst>
          </p:cNvPr>
          <p:cNvSpPr>
            <a:spLocks noGrp="1"/>
          </p:cNvSpPr>
          <p:nvPr>
            <p:ph sz="quarter" idx="16"/>
          </p:nvPr>
        </p:nvSpPr>
        <p:spPr>
          <a:xfrm>
            <a:off x="828675" y="4819650"/>
            <a:ext cx="10534650" cy="1209675"/>
          </a:xfrm>
        </p:spPr>
        <p:txBody>
          <a:bodyPr>
            <a:normAutofit lnSpcReduction="10000"/>
          </a:bodyPr>
          <a:lstStyle/>
          <a:p>
            <a:pPr marL="0" marR="0" indent="0" algn="l" fontAlgn="b">
              <a:buNone/>
            </a:pPr>
            <a:r>
              <a:rPr sz="8250">
                <a:solidFill>
                  <a:srgbClr val="000000"/>
                </a:solidFill>
                <a:effectLst/>
                <a:latin typeface="Mongolian Baiti" panose="03000500000000000000" pitchFamily="66" charset="0"/>
              </a:rPr>
              <a:t>Introduction to EBNF</a:t>
            </a:r>
            <a:r>
              <a:rPr>
                <a:effectLst/>
              </a:rPr>
              <a:t> </a:t>
            </a:r>
            <a:endParaRPr lang="en-US"/>
          </a:p>
        </p:txBody>
      </p:sp>
      <p:sp>
        <p:nvSpPr>
          <p:cNvPr id="6" name="Slide Number Placeholder 5">
            <a:extLst>
              <a:ext uri="{FF2B5EF4-FFF2-40B4-BE49-F238E27FC236}">
                <a16:creationId xmlns:a16="http://schemas.microsoft.com/office/drawing/2014/main" id="{0D8C91A6-35B3-0096-FE38-754225128F50}"/>
              </a:ext>
            </a:extLst>
          </p:cNvPr>
          <p:cNvSpPr>
            <a:spLocks noGrp="1"/>
          </p:cNvSpPr>
          <p:nvPr>
            <p:ph type="sldNum" sz="quarter" idx="12"/>
          </p:nvPr>
        </p:nvSpPr>
        <p:spPr/>
        <p:txBody>
          <a:bodyPr/>
          <a:lstStyle/>
          <a:p>
            <a:fld id="{AEAA3239-9EA4-4A65-A281-97F994456D9F}" type="slidenum">
              <a:rPr lang="en-US" smtClean="0"/>
              <a:t>15</a:t>
            </a:fld>
            <a:endParaRPr lang="en-US" dirty="0"/>
          </a:p>
        </p:txBody>
      </p:sp>
    </p:spTree>
    <p:extLst>
      <p:ext uri="{BB962C8B-B14F-4D97-AF65-F5344CB8AC3E}">
        <p14:creationId xmlns:p14="http://schemas.microsoft.com/office/powerpoint/2010/main" val="7198403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5CC5E11-ACEB-4032-9705-B7C20A9C19B6}"/>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n, modern illustration showing a side-by-side comparison of traditional BNF and EBNF grammar snippets, with EBNF using symbols like curly braces, brackets, and parentheses to highlight repetition, optionality, and grouping. The image should evoke clarity and structure, with a subtle code editor or syntax-highlighting background. No visible or implied text, letters, or words should appear anywhere in the image. The composition should allow for left-aligned text overlay and convey a sense of technical precision and readability">
            <a:extLst>
              <a:ext uri="{FF2B5EF4-FFF2-40B4-BE49-F238E27FC236}">
                <a16:creationId xmlns:a16="http://schemas.microsoft.com/office/drawing/2014/main" id="{C6BF3D5D-9117-42F3-81C4-AF0FE7801610}"/>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Slide Number Placeholder 5">
            <a:extLst>
              <a:ext uri="{FF2B5EF4-FFF2-40B4-BE49-F238E27FC236}">
                <a16:creationId xmlns:a16="http://schemas.microsoft.com/office/drawing/2014/main" id="{B5037692-68F7-8713-80F6-6ED0B1199DE2}"/>
              </a:ext>
            </a:extLst>
          </p:cNvPr>
          <p:cNvSpPr>
            <a:spLocks noGrp="1"/>
          </p:cNvSpPr>
          <p:nvPr>
            <p:ph type="sldNum" sz="quarter" idx="12"/>
          </p:nvPr>
        </p:nvSpPr>
        <p:spPr/>
        <p:txBody>
          <a:bodyPr/>
          <a:lstStyle/>
          <a:p>
            <a:fld id="{AEAA3239-9EA4-4A65-A281-97F994456D9F}" type="slidenum">
              <a:rPr lang="en-US" smtClean="0"/>
              <a:t>16</a:t>
            </a:fld>
            <a:endParaRPr lang="en-US" dirty="0"/>
          </a:p>
        </p:txBody>
      </p:sp>
      <p:sp>
        <p:nvSpPr>
          <p:cNvPr id="9" name="TextBox 8">
            <a:extLst>
              <a:ext uri="{FF2B5EF4-FFF2-40B4-BE49-F238E27FC236}">
                <a16:creationId xmlns:a16="http://schemas.microsoft.com/office/drawing/2014/main" id="{A1BCA867-6771-4F12-AABA-C4C492223316}"/>
              </a:ext>
            </a:extLst>
          </p:cNvPr>
          <p:cNvSpPr txBox="1"/>
          <p:nvPr/>
        </p:nvSpPr>
        <p:spPr>
          <a:xfrm>
            <a:off x="7200900" y="581025"/>
            <a:ext cx="4391025" cy="1508670"/>
          </a:xfrm>
          <a:prstGeom prst="rect">
            <a:avLst/>
          </a:prstGeom>
          <a:noFill/>
        </p:spPr>
        <p:txBody>
          <a:bodyPr wrap="square" rtlCol="0">
            <a:normAutofit/>
          </a:bodyPr>
          <a:lstStyle/>
          <a:p>
            <a:pPr marL="0" algn="l">
              <a:buNone/>
            </a:pPr>
            <a:r>
              <a:rPr sz="3600">
                <a:solidFill>
                  <a:srgbClr val="000000"/>
                </a:solidFill>
                <a:effectLst/>
                <a:latin typeface="Mongolian Baiti" panose="03000500000000000000" pitchFamily="66" charset="0"/>
              </a:rPr>
              <a:t>Purpose of EBNF in Grammar Specification</a:t>
            </a:r>
            <a:r>
              <a:rPr>
                <a:effectLst/>
              </a:rPr>
              <a:t> </a:t>
            </a:r>
            <a:endParaRPr lang="en-US"/>
          </a:p>
        </p:txBody>
      </p:sp>
      <p:sp>
        <p:nvSpPr>
          <p:cNvPr id="10" name="TextBox 9">
            <a:extLst>
              <a:ext uri="{FF2B5EF4-FFF2-40B4-BE49-F238E27FC236}">
                <a16:creationId xmlns:a16="http://schemas.microsoft.com/office/drawing/2014/main" id="{F173C2E6-6C45-4E78-9DC8-73582031C556}"/>
              </a:ext>
            </a:extLst>
          </p:cNvPr>
          <p:cNvSpPr txBox="1"/>
          <p:nvPr/>
        </p:nvSpPr>
        <p:spPr>
          <a:xfrm>
            <a:off x="7200900" y="2432595"/>
            <a:ext cx="4391025" cy="3390900"/>
          </a:xfrm>
          <a:prstGeom prst="rect">
            <a:avLst/>
          </a:prstGeom>
          <a:noFill/>
        </p:spPr>
        <p:txBody>
          <a:bodyPr wrap="square" rtlCol="0">
            <a:normAutofit/>
          </a:bodyPr>
          <a:lstStyle/>
          <a:p>
            <a:pPr marL="0" algn="l">
              <a:buNone/>
            </a:pPr>
            <a:r>
              <a:rPr sz="1500" b="1">
                <a:solidFill>
                  <a:srgbClr val="DDA152"/>
                </a:solidFill>
                <a:effectLst/>
                <a:latin typeface="Avenir"/>
              </a:rPr>
              <a:t>Concision and Readability</a:t>
            </a:r>
            <a:r>
              <a:rPr>
                <a:effectLst/>
              </a:rPr>
              <a:t> </a:t>
            </a:r>
          </a:p>
          <a:p>
            <a:pPr marL="0" algn="l">
              <a:spcBef>
                <a:spcPts val="750"/>
              </a:spcBef>
              <a:buNone/>
            </a:pPr>
            <a:r>
              <a:rPr sz="1500" b="0">
                <a:solidFill>
                  <a:srgbClr val="000000"/>
                </a:solidFill>
                <a:effectLst/>
                <a:latin typeface="Avenir"/>
              </a:rPr>
              <a:t>Enhanced operators for repetition, optionality, and grouping make grammars concise and easy to scan.</a:t>
            </a:r>
            <a:r>
              <a:rPr>
                <a:effectLst/>
              </a:rPr>
              <a:t> </a:t>
            </a:r>
          </a:p>
          <a:p>
            <a:pPr marL="0" algn="l">
              <a:spcBef>
                <a:spcPts val="750"/>
              </a:spcBef>
              <a:buNone/>
            </a:pPr>
            <a:r>
              <a:rPr sz="1500" b="1">
                <a:solidFill>
                  <a:srgbClr val="DDA152"/>
                </a:solidFill>
                <a:effectLst/>
                <a:latin typeface="Avenir"/>
              </a:rPr>
              <a:t>Formal Syntax Definition</a:t>
            </a:r>
            <a:r>
              <a:rPr>
                <a:effectLst/>
              </a:rPr>
              <a:t> </a:t>
            </a:r>
          </a:p>
          <a:p>
            <a:pPr marL="0" algn="l">
              <a:spcBef>
                <a:spcPts val="750"/>
              </a:spcBef>
              <a:buNone/>
            </a:pPr>
            <a:r>
              <a:rPr sz="1500" b="0">
                <a:solidFill>
                  <a:srgbClr val="000000"/>
                </a:solidFill>
                <a:effectLst/>
                <a:latin typeface="Avenir"/>
              </a:rPr>
              <a:t>Widely used to specify programming language syntax that parser generators can interpret unambiguously.</a:t>
            </a:r>
            <a:r>
              <a:rPr>
                <a:effectLst/>
              </a:rPr>
              <a:t> </a:t>
            </a:r>
          </a:p>
          <a:p>
            <a:pPr marL="0" algn="l">
              <a:spcBef>
                <a:spcPts val="750"/>
              </a:spcBef>
              <a:buNone/>
            </a:pPr>
            <a:r>
              <a:rPr sz="1500" b="1">
                <a:solidFill>
                  <a:srgbClr val="DDA152"/>
                </a:solidFill>
                <a:effectLst/>
                <a:latin typeface="Avenir"/>
              </a:rPr>
              <a:t>Maintainability and Clarity</a:t>
            </a:r>
            <a:r>
              <a:rPr>
                <a:effectLst/>
              </a:rPr>
              <a:t> </a:t>
            </a:r>
          </a:p>
          <a:p>
            <a:pPr marL="0" algn="l">
              <a:spcBef>
                <a:spcPts val="750"/>
              </a:spcBef>
              <a:buNone/>
            </a:pPr>
            <a:r>
              <a:rPr sz="1500" b="0">
                <a:solidFill>
                  <a:srgbClr val="000000"/>
                </a:solidFill>
                <a:effectLst/>
                <a:latin typeface="Avenir"/>
              </a:rPr>
              <a:t>Cleaner notation improves long-term upkeep and understanding of language specifications.</a:t>
            </a:r>
            <a:r>
              <a:rPr>
                <a:effectLst/>
              </a:rPr>
              <a:t> </a:t>
            </a:r>
            <a:endParaRPr lang="en-US"/>
          </a:p>
        </p:txBody>
      </p:sp>
    </p:spTree>
    <p:extLst>
      <p:ext uri="{BB962C8B-B14F-4D97-AF65-F5344CB8AC3E}">
        <p14:creationId xmlns:p14="http://schemas.microsoft.com/office/powerpoint/2010/main" val="3224458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F6DDF3E-73A4-4B5C-AC5E-045652A5A0E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1F38FB7C-24FE-0AEA-BFA1-600183F52D60}"/>
              </a:ext>
            </a:extLst>
          </p:cNvPr>
          <p:cNvSpPr>
            <a:spLocks noGrp="1"/>
          </p:cNvSpPr>
          <p:nvPr>
            <p:ph sz="quarter" idx="16"/>
          </p:nvPr>
        </p:nvSpPr>
        <p:spPr>
          <a:xfrm>
            <a:off x="619125" y="1038225"/>
            <a:ext cx="10972800" cy="502890"/>
          </a:xfrm>
        </p:spPr>
        <p:txBody>
          <a:bodyPr/>
          <a:lstStyle/>
          <a:p>
            <a:pPr marL="0" indent="0" algn="l">
              <a:buNone/>
            </a:pPr>
            <a:r>
              <a:rPr sz="3600" b="0">
                <a:solidFill>
                  <a:srgbClr val="000000"/>
                </a:solidFill>
                <a:effectLst/>
                <a:latin typeface="Mongolian Baiti" panose="03000500000000000000" pitchFamily="66" charset="0"/>
              </a:rPr>
              <a:t>Key EBNF Syntax Elements</a:t>
            </a:r>
            <a:r>
              <a:rPr>
                <a:effectLst/>
              </a:rPr>
              <a:t> </a:t>
            </a:r>
            <a:endParaRPr lang="en-US"/>
          </a:p>
        </p:txBody>
      </p:sp>
      <p:sp>
        <p:nvSpPr>
          <p:cNvPr id="6" name="Slide Number Placeholder 5">
            <a:extLst>
              <a:ext uri="{FF2B5EF4-FFF2-40B4-BE49-F238E27FC236}">
                <a16:creationId xmlns:a16="http://schemas.microsoft.com/office/drawing/2014/main" id="{A8687737-4A7C-E565-5602-58743690CBD9}"/>
              </a:ext>
            </a:extLst>
          </p:cNvPr>
          <p:cNvSpPr>
            <a:spLocks noGrp="1"/>
          </p:cNvSpPr>
          <p:nvPr>
            <p:ph type="sldNum" sz="quarter" idx="12"/>
          </p:nvPr>
        </p:nvSpPr>
        <p:spPr/>
        <p:txBody>
          <a:bodyPr/>
          <a:lstStyle/>
          <a:p>
            <a:fld id="{AEAA3239-9EA4-4A65-A281-97F994456D9F}" type="slidenum">
              <a:rPr lang="en-US" smtClean="0"/>
              <a:t>17</a:t>
            </a:fld>
            <a:endParaRPr lang="en-US" dirty="0"/>
          </a:p>
        </p:txBody>
      </p:sp>
      <p:sp>
        <p:nvSpPr>
          <p:cNvPr id="8" name="TextBox 7">
            <a:extLst>
              <a:ext uri="{FF2B5EF4-FFF2-40B4-BE49-F238E27FC236}">
                <a16:creationId xmlns:a16="http://schemas.microsoft.com/office/drawing/2014/main" id="{BF0F24E3-F78B-4592-AB88-6997A1363438}"/>
              </a:ext>
            </a:extLst>
          </p:cNvPr>
          <p:cNvSpPr txBox="1"/>
          <p:nvPr/>
        </p:nvSpPr>
        <p:spPr>
          <a:xfrm>
            <a:off x="619125" y="2432595"/>
            <a:ext cx="3343275" cy="1542454"/>
          </a:xfrm>
          <a:prstGeom prst="rect">
            <a:avLst/>
          </a:prstGeom>
          <a:noFill/>
        </p:spPr>
        <p:txBody>
          <a:bodyPr wrap="square" rtlCol="0">
            <a:normAutofit/>
          </a:bodyPr>
          <a:lstStyle/>
          <a:p>
            <a:pPr marL="0" algn="l">
              <a:buNone/>
            </a:pPr>
            <a:r>
              <a:rPr sz="1500" b="1">
                <a:solidFill>
                  <a:srgbClr val="000000"/>
                </a:solidFill>
                <a:effectLst/>
                <a:latin typeface="Avenir"/>
              </a:rPr>
              <a:t>Sequences</a:t>
            </a:r>
            <a:r>
              <a:rPr>
                <a:effectLst/>
              </a:rPr>
              <a:t> </a:t>
            </a:r>
          </a:p>
          <a:p>
            <a:pPr marL="0" algn="l">
              <a:spcBef>
                <a:spcPts val="900"/>
              </a:spcBef>
              <a:buNone/>
            </a:pPr>
            <a:r>
              <a:rPr sz="1350" b="0">
                <a:solidFill>
                  <a:srgbClr val="000000"/>
                </a:solidFill>
                <a:effectLst/>
                <a:latin typeface="Avenir"/>
              </a:rPr>
              <a:t>List elements in order to form a sequence. Notation: A B C. Example: digit letter symbol. Use sequences to define fixed ordering of tokens or constructs without separators.</a:t>
            </a:r>
            <a:r>
              <a:rPr>
                <a:effectLst/>
              </a:rPr>
              <a:t> </a:t>
            </a:r>
            <a:endParaRPr lang="en-US"/>
          </a:p>
        </p:txBody>
      </p:sp>
      <p:sp>
        <p:nvSpPr>
          <p:cNvPr id="9" name="TextBox 8">
            <a:extLst>
              <a:ext uri="{FF2B5EF4-FFF2-40B4-BE49-F238E27FC236}">
                <a16:creationId xmlns:a16="http://schemas.microsoft.com/office/drawing/2014/main" id="{B4AB376E-3D19-49BF-B542-D4C6BFAA571B}"/>
              </a:ext>
            </a:extLst>
          </p:cNvPr>
          <p:cNvSpPr txBox="1"/>
          <p:nvPr/>
        </p:nvSpPr>
        <p:spPr>
          <a:xfrm>
            <a:off x="4114800" y="2432595"/>
            <a:ext cx="3343275" cy="1542454"/>
          </a:xfrm>
          <a:prstGeom prst="rect">
            <a:avLst/>
          </a:prstGeom>
          <a:noFill/>
        </p:spPr>
        <p:txBody>
          <a:bodyPr wrap="square" rtlCol="0">
            <a:normAutofit/>
          </a:bodyPr>
          <a:lstStyle/>
          <a:p>
            <a:pPr marL="0" algn="l">
              <a:buNone/>
            </a:pPr>
            <a:r>
              <a:rPr sz="1500" b="1">
                <a:solidFill>
                  <a:srgbClr val="000000"/>
                </a:solidFill>
                <a:effectLst/>
                <a:latin typeface="Avenir"/>
              </a:rPr>
              <a:t>Choices</a:t>
            </a:r>
            <a:r>
              <a:rPr>
                <a:effectLst/>
              </a:rPr>
              <a:t> </a:t>
            </a:r>
          </a:p>
          <a:p>
            <a:pPr marL="0" algn="l">
              <a:spcBef>
                <a:spcPts val="900"/>
              </a:spcBef>
              <a:buNone/>
            </a:pPr>
            <a:r>
              <a:rPr sz="1350" b="0">
                <a:solidFill>
                  <a:srgbClr val="000000"/>
                </a:solidFill>
                <a:effectLst/>
                <a:latin typeface="Avenir"/>
              </a:rPr>
              <a:t>Represent alternatives with the vertical bar. Notation: A | B. Example: 'yes' | 'no'. Choices express one-of selections among literals, tokens, or rules.</a:t>
            </a:r>
            <a:r>
              <a:rPr>
                <a:effectLst/>
              </a:rPr>
              <a:t> </a:t>
            </a:r>
            <a:endParaRPr lang="en-US"/>
          </a:p>
        </p:txBody>
      </p:sp>
      <p:sp>
        <p:nvSpPr>
          <p:cNvPr id="10" name="TextBox 9">
            <a:extLst>
              <a:ext uri="{FF2B5EF4-FFF2-40B4-BE49-F238E27FC236}">
                <a16:creationId xmlns:a16="http://schemas.microsoft.com/office/drawing/2014/main" id="{B743BAFB-CEA8-423C-A4AB-4B7047063626}"/>
              </a:ext>
            </a:extLst>
          </p:cNvPr>
          <p:cNvSpPr txBox="1"/>
          <p:nvPr/>
        </p:nvSpPr>
        <p:spPr>
          <a:xfrm>
            <a:off x="7610475" y="2432595"/>
            <a:ext cx="3343275" cy="1782365"/>
          </a:xfrm>
          <a:prstGeom prst="rect">
            <a:avLst/>
          </a:prstGeom>
          <a:noFill/>
        </p:spPr>
        <p:txBody>
          <a:bodyPr wrap="square" rtlCol="0">
            <a:normAutofit/>
          </a:bodyPr>
          <a:lstStyle/>
          <a:p>
            <a:pPr marL="0" algn="l">
              <a:buNone/>
            </a:pPr>
            <a:r>
              <a:rPr sz="1500" b="1">
                <a:solidFill>
                  <a:srgbClr val="000000"/>
                </a:solidFill>
                <a:effectLst/>
                <a:latin typeface="Avenir"/>
              </a:rPr>
              <a:t>Repetition &amp; Optionality</a:t>
            </a:r>
            <a:r>
              <a:rPr>
                <a:effectLst/>
              </a:rPr>
              <a:t> </a:t>
            </a:r>
          </a:p>
          <a:p>
            <a:pPr marL="0" algn="l">
              <a:spcBef>
                <a:spcPts val="900"/>
              </a:spcBef>
              <a:buNone/>
            </a:pPr>
            <a:r>
              <a:rPr sz="1350" b="0">
                <a:solidFill>
                  <a:srgbClr val="000000"/>
                </a:solidFill>
                <a:effectLst/>
                <a:latin typeface="Avenir"/>
              </a:rPr>
              <a:t>Repetition uses braces for zero or more: { A }. Example: { digit }. Optionality uses brackets for an optional element: [ A ]. Example: [ sign ]. Combined sample: number = [ sign ] digit { digit }.</a:t>
            </a:r>
            <a:r>
              <a:rPr>
                <a:effectLst/>
              </a:rPr>
              <a:t> </a:t>
            </a:r>
            <a:endParaRPr lang="en-US"/>
          </a:p>
        </p:txBody>
      </p:sp>
    </p:spTree>
    <p:extLst>
      <p:ext uri="{BB962C8B-B14F-4D97-AF65-F5344CB8AC3E}">
        <p14:creationId xmlns:p14="http://schemas.microsoft.com/office/powerpoint/2010/main" val="38098968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E6AE855-2A02-413C-A3A5-7261FDDA5E6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n annotated diagram visually breaking down the EBNF rule for 'identifier', showing the sequence: a letter followed by zero or more letters or digits, with arrows and highlights to illustrate the flow. The diagram should use shapes and lines to represent the grammar structure, focusing on clarity and educational value. No visible or implied text, letters, or words should appear anywhere in the image">
            <a:extLst>
              <a:ext uri="{FF2B5EF4-FFF2-40B4-BE49-F238E27FC236}">
                <a16:creationId xmlns:a16="http://schemas.microsoft.com/office/drawing/2014/main" id="{68CC4013-8355-440E-8B9B-7DCF94ADB860}"/>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9125" y="619125"/>
            <a:ext cx="3407419" cy="5638800"/>
          </a:xfrm>
          <a:prstGeom prst="rect">
            <a:avLst/>
          </a:prstGeom>
        </p:spPr>
      </p:pic>
      <p:sp>
        <p:nvSpPr>
          <p:cNvPr id="6" name="Slide Number Placeholder 5">
            <a:extLst>
              <a:ext uri="{FF2B5EF4-FFF2-40B4-BE49-F238E27FC236}">
                <a16:creationId xmlns:a16="http://schemas.microsoft.com/office/drawing/2014/main" id="{4D75E7CC-DB65-96ED-9801-2B2EC3CC064B}"/>
              </a:ext>
            </a:extLst>
          </p:cNvPr>
          <p:cNvSpPr>
            <a:spLocks noGrp="1"/>
          </p:cNvSpPr>
          <p:nvPr>
            <p:ph type="sldNum" sz="quarter" idx="12"/>
          </p:nvPr>
        </p:nvSpPr>
        <p:spPr/>
        <p:txBody>
          <a:bodyPr/>
          <a:lstStyle/>
          <a:p>
            <a:fld id="{AEAA3239-9EA4-4A65-A281-97F994456D9F}" type="slidenum">
              <a:rPr lang="en-US" smtClean="0"/>
              <a:t>18</a:t>
            </a:fld>
            <a:endParaRPr lang="en-US" dirty="0"/>
          </a:p>
        </p:txBody>
      </p:sp>
      <p:sp>
        <p:nvSpPr>
          <p:cNvPr id="9" name="TextBox 8">
            <a:extLst>
              <a:ext uri="{FF2B5EF4-FFF2-40B4-BE49-F238E27FC236}">
                <a16:creationId xmlns:a16="http://schemas.microsoft.com/office/drawing/2014/main" id="{511F99DE-C0FC-4F48-AB5F-287828FDDF38}"/>
              </a:ext>
            </a:extLst>
          </p:cNvPr>
          <p:cNvSpPr txBox="1"/>
          <p:nvPr/>
        </p:nvSpPr>
        <p:spPr>
          <a:xfrm>
            <a:off x="4731394" y="923925"/>
            <a:ext cx="6688931" cy="1032271"/>
          </a:xfrm>
          <a:prstGeom prst="rect">
            <a:avLst/>
          </a:prstGeom>
          <a:noFill/>
        </p:spPr>
        <p:txBody>
          <a:bodyPr wrap="square" rtlCol="0">
            <a:normAutofit/>
          </a:bodyPr>
          <a:lstStyle/>
          <a:p>
            <a:pPr marL="0" algn="l">
              <a:buNone/>
            </a:pPr>
            <a:r>
              <a:rPr sz="4800" b="0">
                <a:solidFill>
                  <a:srgbClr val="000000"/>
                </a:solidFill>
                <a:effectLst/>
                <a:latin typeface="Mongolian Baiti" panose="03000500000000000000" pitchFamily="66" charset="0"/>
              </a:rPr>
              <a:t>Simple EBNF Examples</a:t>
            </a:r>
            <a:r>
              <a:rPr>
                <a:effectLst/>
              </a:rPr>
              <a:t> </a:t>
            </a:r>
          </a:p>
          <a:p>
            <a:pPr marL="0" algn="l">
              <a:spcBef>
                <a:spcPts val="750"/>
              </a:spcBef>
              <a:buNone/>
            </a:pPr>
            <a:r>
              <a:rPr sz="1800" b="0">
                <a:solidFill>
                  <a:srgbClr val="000000"/>
                </a:solidFill>
                <a:effectLst/>
                <a:latin typeface="Avenir"/>
              </a:rPr>
              <a:t>Concise patterns that aid parser design</a:t>
            </a:r>
            <a:r>
              <a:rPr>
                <a:effectLst/>
              </a:rPr>
              <a:t> </a:t>
            </a:r>
            <a:endParaRPr lang="en-US"/>
          </a:p>
        </p:txBody>
      </p:sp>
      <p:sp>
        <p:nvSpPr>
          <p:cNvPr id="10" name="TextBox 9">
            <a:extLst>
              <a:ext uri="{FF2B5EF4-FFF2-40B4-BE49-F238E27FC236}">
                <a16:creationId xmlns:a16="http://schemas.microsoft.com/office/drawing/2014/main" id="{CE342DA3-0C0A-41D0-9DB5-34B916C9DBD0}"/>
              </a:ext>
            </a:extLst>
          </p:cNvPr>
          <p:cNvSpPr txBox="1"/>
          <p:nvPr/>
        </p:nvSpPr>
        <p:spPr>
          <a:xfrm>
            <a:off x="4731394" y="2070496"/>
            <a:ext cx="6841331" cy="4000500"/>
          </a:xfrm>
          <a:prstGeom prst="rect">
            <a:avLst/>
          </a:prstGeom>
          <a:noFill/>
        </p:spPr>
        <p:txBody>
          <a:bodyPr wrap="square" rtlCol="0">
            <a:normAutofit/>
          </a:bodyPr>
          <a:lstStyle/>
          <a:p>
            <a:pPr marL="0" marR="0" algn="l">
              <a:spcBef>
                <a:spcPts val="1500"/>
              </a:spcBef>
              <a:buNone/>
            </a:pPr>
            <a:r>
              <a:rPr sz="1800" b="1">
                <a:solidFill>
                  <a:srgbClr val="000000"/>
                </a:solidFill>
                <a:effectLst/>
                <a:latin typeface="Avenir"/>
              </a:rPr>
              <a:t>1) Identifier pattern</a:t>
            </a:r>
            <a:r>
              <a:rPr>
                <a:effectLst/>
              </a:rPr>
              <a:t> </a:t>
            </a:r>
          </a:p>
          <a:p>
            <a:pPr marL="0" marR="0" algn="l">
              <a:spcBef>
                <a:spcPts val="450"/>
              </a:spcBef>
              <a:buNone/>
            </a:pPr>
            <a:r>
              <a:rPr sz="1500" b="0">
                <a:solidFill>
                  <a:srgbClr val="000000"/>
                </a:solidFill>
                <a:effectLst/>
                <a:latin typeface="Avenir"/>
              </a:rPr>
              <a:t>A letter followed by zero or more letters or digits models typical naming rules used in many languages.</a:t>
            </a:r>
            <a:r>
              <a:rPr>
                <a:effectLst/>
              </a:rPr>
              <a:t> </a:t>
            </a:r>
          </a:p>
          <a:p>
            <a:pPr marL="0" marR="0" algn="l">
              <a:spcBef>
                <a:spcPts val="1650"/>
              </a:spcBef>
              <a:buNone/>
            </a:pPr>
            <a:r>
              <a:rPr sz="1800" b="1">
                <a:solidFill>
                  <a:srgbClr val="000000"/>
                </a:solidFill>
                <a:effectLst/>
                <a:latin typeface="Avenir"/>
              </a:rPr>
              <a:t>2) Optional semicolon in statements</a:t>
            </a:r>
            <a:r>
              <a:rPr>
                <a:effectLst/>
              </a:rPr>
              <a:t> </a:t>
            </a:r>
          </a:p>
          <a:p>
            <a:pPr marL="0" marR="0" algn="l">
              <a:spcBef>
                <a:spcPts val="450"/>
              </a:spcBef>
              <a:buNone/>
            </a:pPr>
            <a:r>
              <a:rPr sz="1500" b="0">
                <a:solidFill>
                  <a:srgbClr val="000000"/>
                </a:solidFill>
                <a:effectLst/>
                <a:latin typeface="Avenir"/>
              </a:rPr>
              <a:t>Sequence includes return, an expression, and an optional terminator—capturing style variations without complicating the grammar.</a:t>
            </a:r>
            <a:r>
              <a:rPr>
                <a:effectLst/>
              </a:rPr>
              <a:t> </a:t>
            </a:r>
          </a:p>
          <a:p>
            <a:pPr marL="0" marR="0" algn="l">
              <a:spcBef>
                <a:spcPts val="1800"/>
              </a:spcBef>
              <a:buNone/>
            </a:pPr>
            <a:r>
              <a:rPr sz="1500" b="0">
                <a:solidFill>
                  <a:srgbClr val="000000"/>
                </a:solidFill>
                <a:effectLst/>
                <a:latin typeface="Avenir"/>
              </a:rPr>
              <a:t>These examples show how EBNF expresses structure clearly and systematically.</a:t>
            </a:r>
            <a:r>
              <a:rPr>
                <a:effectLst/>
              </a:rPr>
              <a:t> </a:t>
            </a:r>
            <a:endParaRPr lang="en-US"/>
          </a:p>
        </p:txBody>
      </p:sp>
    </p:spTree>
    <p:extLst>
      <p:ext uri="{BB962C8B-B14F-4D97-AF65-F5344CB8AC3E}">
        <p14:creationId xmlns:p14="http://schemas.microsoft.com/office/powerpoint/2010/main" val="19274145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928C507-4261-41E2-96D4-B3402EFFF54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3E55DB28-A610-8586-D94D-132DC972D5A1}"/>
              </a:ext>
            </a:extLst>
          </p:cNvPr>
          <p:cNvSpPr>
            <a:spLocks noGrp="1"/>
          </p:cNvSpPr>
          <p:nvPr>
            <p:ph sz="quarter" idx="16"/>
          </p:nvPr>
        </p:nvSpPr>
        <p:spPr>
          <a:xfrm>
            <a:off x="828675" y="2400300"/>
            <a:ext cx="10534650" cy="3629025"/>
          </a:xfrm>
        </p:spPr>
        <p:txBody>
          <a:bodyPr>
            <a:normAutofit fontScale="62500" lnSpcReduction="20000"/>
          </a:bodyPr>
          <a:lstStyle/>
          <a:p>
            <a:pPr marL="0" marR="0" indent="0" algn="l" fontAlgn="b">
              <a:buNone/>
            </a:pPr>
            <a:r>
              <a:rPr sz="8250">
                <a:solidFill>
                  <a:srgbClr val="000000"/>
                </a:solidFill>
                <a:effectLst/>
                <a:latin typeface="Mongolian Baiti" panose="03000500000000000000" pitchFamily="66" charset="0"/>
              </a:rPr>
              <a:t>Linking Regular Expressions and EBNF in Language Translation</a:t>
            </a:r>
            <a:r>
              <a:rPr>
                <a:effectLst/>
              </a:rPr>
              <a:t> </a:t>
            </a:r>
            <a:endParaRPr lang="en-US"/>
          </a:p>
        </p:txBody>
      </p:sp>
      <p:sp>
        <p:nvSpPr>
          <p:cNvPr id="6" name="Slide Number Placeholder 5">
            <a:extLst>
              <a:ext uri="{FF2B5EF4-FFF2-40B4-BE49-F238E27FC236}">
                <a16:creationId xmlns:a16="http://schemas.microsoft.com/office/drawing/2014/main" id="{57E486FA-CBB8-0F8D-32BD-EB6E9D2C18DC}"/>
              </a:ext>
            </a:extLst>
          </p:cNvPr>
          <p:cNvSpPr>
            <a:spLocks noGrp="1"/>
          </p:cNvSpPr>
          <p:nvPr>
            <p:ph type="sldNum" sz="quarter" idx="12"/>
          </p:nvPr>
        </p:nvSpPr>
        <p:spPr/>
        <p:txBody>
          <a:bodyPr/>
          <a:lstStyle/>
          <a:p>
            <a:fld id="{AEAA3239-9EA4-4A65-A281-97F994456D9F}" type="slidenum">
              <a:rPr lang="en-US" smtClean="0"/>
              <a:t>19</a:t>
            </a:fld>
            <a:endParaRPr lang="en-US" dirty="0"/>
          </a:p>
        </p:txBody>
      </p:sp>
    </p:spTree>
    <p:extLst>
      <p:ext uri="{BB962C8B-B14F-4D97-AF65-F5344CB8AC3E}">
        <p14:creationId xmlns:p14="http://schemas.microsoft.com/office/powerpoint/2010/main" val="23679765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F54C4A0-3882-42FB-996F-B916DFAC7587}"/>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visually engaging image depicting abstract representations of code and programming languages, such as interconnected lines, stylized code snippets, and digital patterns. The composition should allow for clear overlay of agenda text and convey a sense of technological sophistication and structured logic. No visible or implied text, letters, or words should appear anywhere in the image">
            <a:extLst>
              <a:ext uri="{FF2B5EF4-FFF2-40B4-BE49-F238E27FC236}">
                <a16:creationId xmlns:a16="http://schemas.microsoft.com/office/drawing/2014/main" id="{A34FAAB2-9916-4C62-A651-BA45DA1F431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6" name="Slide Number Placeholder 5">
            <a:extLst>
              <a:ext uri="{FF2B5EF4-FFF2-40B4-BE49-F238E27FC236}">
                <a16:creationId xmlns:a16="http://schemas.microsoft.com/office/drawing/2014/main" id="{9DD61E65-F3C8-EC85-AE9E-DEBB42426131}"/>
              </a:ext>
            </a:extLst>
          </p:cNvPr>
          <p:cNvSpPr>
            <a:spLocks noGrp="1"/>
          </p:cNvSpPr>
          <p:nvPr>
            <p:ph type="sldNum" sz="quarter" idx="12"/>
          </p:nvPr>
        </p:nvSpPr>
        <p:spPr/>
        <p:txBody>
          <a:bodyPr/>
          <a:lstStyle/>
          <a:p>
            <a:fld id="{AEAA3239-9EA4-4A65-A281-97F994456D9F}" type="slidenum">
              <a:rPr lang="en-US" smtClean="0"/>
              <a:t>2</a:t>
            </a:fld>
            <a:endParaRPr lang="en-US" dirty="0"/>
          </a:p>
        </p:txBody>
      </p:sp>
      <p:sp>
        <p:nvSpPr>
          <p:cNvPr id="9" name="TextBox 8">
            <a:extLst>
              <a:ext uri="{FF2B5EF4-FFF2-40B4-BE49-F238E27FC236}">
                <a16:creationId xmlns:a16="http://schemas.microsoft.com/office/drawing/2014/main" id="{FDFCDFB1-1C62-461E-AB78-8405990EA094}"/>
              </a:ext>
            </a:extLst>
          </p:cNvPr>
          <p:cNvSpPr txBox="1"/>
          <p:nvPr/>
        </p:nvSpPr>
        <p:spPr>
          <a:xfrm>
            <a:off x="5343525" y="1343025"/>
            <a:ext cx="6477000" cy="609600"/>
          </a:xfrm>
          <a:prstGeom prst="rect">
            <a:avLst/>
          </a:prstGeom>
          <a:noFill/>
        </p:spPr>
        <p:txBody>
          <a:bodyPr wrap="square" rtlCol="0">
            <a:normAutofit/>
          </a:bodyPr>
          <a:lstStyle/>
          <a:p>
            <a:pPr marL="0" algn="l">
              <a:buNone/>
            </a:pPr>
            <a:r>
              <a:rPr sz="4800">
                <a:solidFill>
                  <a:srgbClr val="DDA152"/>
                </a:solidFill>
                <a:effectLst/>
                <a:latin typeface="Mongolian Baiti" panose="03000500000000000000" pitchFamily="66" charset="0"/>
              </a:rPr>
              <a:t>Agenda</a:t>
            </a:r>
            <a:r>
              <a:rPr>
                <a:effectLst/>
              </a:rPr>
              <a:t> </a:t>
            </a:r>
            <a:endParaRPr lang="en-US"/>
          </a:p>
        </p:txBody>
      </p:sp>
      <p:sp>
        <p:nvSpPr>
          <p:cNvPr id="10" name="TextBox 9">
            <a:extLst>
              <a:ext uri="{FF2B5EF4-FFF2-40B4-BE49-F238E27FC236}">
                <a16:creationId xmlns:a16="http://schemas.microsoft.com/office/drawing/2014/main" id="{171E039C-D5DC-4386-9F8A-121E4AA54051}"/>
              </a:ext>
            </a:extLst>
          </p:cNvPr>
          <p:cNvSpPr txBox="1"/>
          <p:nvPr/>
        </p:nvSpPr>
        <p:spPr>
          <a:xfrm>
            <a:off x="5343525" y="2333625"/>
            <a:ext cx="6477000" cy="3436143"/>
          </a:xfrm>
          <a:prstGeom prst="rect">
            <a:avLst/>
          </a:prstGeom>
          <a:noFill/>
        </p:spPr>
        <p:txBody>
          <a:bodyPr wrap="square" rtlCol="0">
            <a:normAutofit/>
          </a:bodyPr>
          <a:lstStyle/>
          <a:p>
            <a:pPr marL="0" algn="l">
              <a:buNone/>
            </a:pPr>
            <a:r>
              <a:rPr sz="2025" b="0">
                <a:solidFill>
                  <a:srgbClr val="000000"/>
                </a:solidFill>
                <a:effectLst/>
                <a:latin typeface="Avenir"/>
              </a:rPr>
              <a:t>• Overview of Programming Language Translation</a:t>
            </a:r>
            <a:r>
              <a:rPr>
                <a:effectLst/>
              </a:rPr>
              <a:t> </a:t>
            </a:r>
          </a:p>
          <a:p>
            <a:pPr marL="0" algn="l">
              <a:spcBef>
                <a:spcPts val="1500"/>
              </a:spcBef>
              <a:buNone/>
            </a:pPr>
            <a:r>
              <a:rPr sz="2025" b="0">
                <a:solidFill>
                  <a:srgbClr val="000000"/>
                </a:solidFill>
                <a:effectLst/>
                <a:latin typeface="Avenir"/>
              </a:rPr>
              <a:t>• Introduction to Regular Expressions</a:t>
            </a:r>
            <a:r>
              <a:rPr>
                <a:effectLst/>
              </a:rPr>
              <a:t> </a:t>
            </a:r>
          </a:p>
          <a:p>
            <a:pPr marL="0" algn="l">
              <a:spcBef>
                <a:spcPts val="1500"/>
              </a:spcBef>
              <a:buNone/>
            </a:pPr>
            <a:r>
              <a:rPr sz="2025" b="0">
                <a:solidFill>
                  <a:srgbClr val="000000"/>
                </a:solidFill>
                <a:effectLst/>
                <a:latin typeface="Avenir"/>
              </a:rPr>
              <a:t>• Using Regular Expressions in Lexical Analysis</a:t>
            </a:r>
            <a:r>
              <a:rPr>
                <a:effectLst/>
              </a:rPr>
              <a:t> </a:t>
            </a:r>
          </a:p>
          <a:p>
            <a:pPr marL="0" algn="l">
              <a:spcBef>
                <a:spcPts val="1500"/>
              </a:spcBef>
              <a:buNone/>
            </a:pPr>
            <a:r>
              <a:rPr sz="2025" b="0">
                <a:solidFill>
                  <a:srgbClr val="000000"/>
                </a:solidFill>
                <a:effectLst/>
                <a:latin typeface="Avenir"/>
              </a:rPr>
              <a:t>• Introduction to EBNF (Extended Backus-Naur Form)</a:t>
            </a:r>
            <a:r>
              <a:rPr>
                <a:effectLst/>
              </a:rPr>
              <a:t> </a:t>
            </a:r>
          </a:p>
          <a:p>
            <a:pPr marL="0" algn="l">
              <a:spcBef>
                <a:spcPts val="1500"/>
              </a:spcBef>
              <a:buNone/>
            </a:pPr>
            <a:r>
              <a:rPr sz="2025" b="0">
                <a:solidFill>
                  <a:srgbClr val="000000"/>
                </a:solidFill>
                <a:effectLst/>
                <a:latin typeface="Avenir"/>
              </a:rPr>
              <a:t>• Linking Regular Expressions and EBNF in Language Translation</a:t>
            </a:r>
            <a:r>
              <a:rPr>
                <a:effectLst/>
              </a:rPr>
              <a:t> </a:t>
            </a:r>
            <a:endParaRPr lang="en-US"/>
          </a:p>
        </p:txBody>
      </p:sp>
    </p:spTree>
    <p:extLst>
      <p:ext uri="{BB962C8B-B14F-4D97-AF65-F5344CB8AC3E}">
        <p14:creationId xmlns:p14="http://schemas.microsoft.com/office/powerpoint/2010/main" val="24807198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8736DCE-BFB8-4919-B6BB-B9D0A6D98D5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92699D84-2376-4BD2-842A-5382B207ABE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39E77315-29B9-AC08-C996-72CF194B56AC}"/>
              </a:ext>
            </a:extLst>
          </p:cNvPr>
          <p:cNvSpPr>
            <a:spLocks noGrp="1"/>
          </p:cNvSpPr>
          <p:nvPr>
            <p:ph type="sldNum" sz="quarter" idx="12"/>
          </p:nvPr>
        </p:nvSpPr>
        <p:spPr/>
        <p:txBody>
          <a:bodyPr/>
          <a:lstStyle/>
          <a:p>
            <a:fld id="{AEAA3239-9EA4-4A65-A281-97F994456D9F}" type="slidenum">
              <a:rPr lang="en-US" smtClean="0"/>
              <a:t>20</a:t>
            </a:fld>
            <a:endParaRPr lang="en-US" dirty="0"/>
          </a:p>
        </p:txBody>
      </p:sp>
      <p:pic>
        <p:nvPicPr>
          <p:cNvPr id="9" name="Graphic 8" descr="A vector illustration icon of a stylized document or page with code-like markings, representing 'Raw Code Input', icon, transparent background">
            <a:extLst>
              <a:ext uri="{FF2B5EF4-FFF2-40B4-BE49-F238E27FC236}">
                <a16:creationId xmlns:a16="http://schemas.microsoft.com/office/drawing/2014/main" id="{18C684CD-E516-4D42-8B4F-37BC89BB105D}"/>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10" name="Graphic 9">
            <a:extLst>
              <a:ext uri="{FF2B5EF4-FFF2-40B4-BE49-F238E27FC236}">
                <a16:creationId xmlns:a16="http://schemas.microsoft.com/office/drawing/2014/main" id="{F099CB77-EE41-4FE6-BBB0-3B3D6F5F1B8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1" name="Graphic 10" descr="A vector illustration icon of a magnifying glass over code, symbolizing lexical analysis (icon, transparent background)">
            <a:extLst>
              <a:ext uri="{FF2B5EF4-FFF2-40B4-BE49-F238E27FC236}">
                <a16:creationId xmlns:a16="http://schemas.microsoft.com/office/drawing/2014/main" id="{B4FB2B6E-55B2-44CF-803F-B43E5685AD1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2" name="Graphic 11">
            <a:extLst>
              <a:ext uri="{FF2B5EF4-FFF2-40B4-BE49-F238E27FC236}">
                <a16:creationId xmlns:a16="http://schemas.microsoft.com/office/drawing/2014/main" id="{0C4E7AB6-3385-4083-A101-6298A57637B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3" name="Graphic 12" descr="A vector illustration icon of connected nodes or lines, representing 'Parsing (EBNF)' and the transformation of tokens into structured constructs, icon, transparent background">
            <a:extLst>
              <a:ext uri="{FF2B5EF4-FFF2-40B4-BE49-F238E27FC236}">
                <a16:creationId xmlns:a16="http://schemas.microsoft.com/office/drawing/2014/main" id="{55596F47-BDB7-4528-9A70-00ADDF95F18A}"/>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4" name="Graphic 13">
            <a:extLst>
              <a:ext uri="{FF2B5EF4-FFF2-40B4-BE49-F238E27FC236}">
                <a16:creationId xmlns:a16="http://schemas.microsoft.com/office/drawing/2014/main" id="{D89A8A71-0CC7-4F69-8E59-89E90A3D217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5" name="Graphic 14" descr="A vector illustration icon of a branching tree structure, representing an abstract syntax tree (icon, transparent background)">
            <a:extLst>
              <a:ext uri="{FF2B5EF4-FFF2-40B4-BE49-F238E27FC236}">
                <a16:creationId xmlns:a16="http://schemas.microsoft.com/office/drawing/2014/main" id="{E5F9970A-9F79-4A66-8348-1FA6BC8FA08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6" name="TextBox 15">
            <a:extLst>
              <a:ext uri="{FF2B5EF4-FFF2-40B4-BE49-F238E27FC236}">
                <a16:creationId xmlns:a16="http://schemas.microsoft.com/office/drawing/2014/main" id="{EA866241-E0F8-49EA-8AB3-0240A963EEAD}"/>
              </a:ext>
            </a:extLst>
          </p:cNvPr>
          <p:cNvSpPr txBox="1"/>
          <p:nvPr/>
        </p:nvSpPr>
        <p:spPr>
          <a:xfrm>
            <a:off x="619125" y="1038225"/>
            <a:ext cx="10972800" cy="502890"/>
          </a:xfrm>
          <a:prstGeom prst="rect">
            <a:avLst/>
          </a:prstGeom>
          <a:noFill/>
        </p:spPr>
        <p:txBody>
          <a:bodyPr wrap="square" rtlCol="0">
            <a:normAutofit/>
          </a:bodyPr>
          <a:lstStyle/>
          <a:p>
            <a:pPr marL="0" algn="l">
              <a:buNone/>
            </a:pPr>
            <a:r>
              <a:rPr sz="3600" b="0">
                <a:solidFill>
                  <a:srgbClr val="000000"/>
                </a:solidFill>
                <a:effectLst/>
                <a:latin typeface="Mongolian Baiti" panose="03000500000000000000" pitchFamily="66" charset="0"/>
              </a:rPr>
              <a:t>Regex and EBNF in Translation</a:t>
            </a:r>
            <a:r>
              <a:rPr>
                <a:effectLst/>
              </a:rPr>
              <a:t> </a:t>
            </a:r>
            <a:endParaRPr lang="en-US"/>
          </a:p>
        </p:txBody>
      </p:sp>
      <p:sp>
        <p:nvSpPr>
          <p:cNvPr id="17" name="TextBox 16">
            <a:extLst>
              <a:ext uri="{FF2B5EF4-FFF2-40B4-BE49-F238E27FC236}">
                <a16:creationId xmlns:a16="http://schemas.microsoft.com/office/drawing/2014/main" id="{6E4B41E5-2968-4EAA-920D-0CD09229C356}"/>
              </a:ext>
            </a:extLst>
          </p:cNvPr>
          <p:cNvSpPr txBox="1"/>
          <p:nvPr/>
        </p:nvSpPr>
        <p:spPr>
          <a:xfrm>
            <a:off x="1781175" y="2357735"/>
            <a:ext cx="3810000" cy="860821"/>
          </a:xfrm>
          <a:prstGeom prst="rect">
            <a:avLst/>
          </a:prstGeom>
          <a:noFill/>
        </p:spPr>
        <p:txBody>
          <a:bodyPr wrap="square" rtlCol="0">
            <a:normAutofit/>
          </a:bodyPr>
          <a:lstStyle/>
          <a:p>
            <a:pPr marL="0" algn="l">
              <a:buNone/>
            </a:pPr>
            <a:r>
              <a:rPr sz="1575" b="1">
                <a:solidFill>
                  <a:srgbClr val="000000"/>
                </a:solidFill>
                <a:effectLst/>
                <a:latin typeface="Avenir"/>
              </a:rPr>
              <a:t>Raw Code Input</a:t>
            </a:r>
            <a:r>
              <a:rPr>
                <a:effectLst/>
              </a:rPr>
              <a:t> </a:t>
            </a:r>
          </a:p>
          <a:p>
            <a:pPr marL="0" algn="l">
              <a:spcBef>
                <a:spcPts val="900"/>
              </a:spcBef>
              <a:buNone/>
            </a:pPr>
            <a:r>
              <a:rPr sz="1425" b="0">
                <a:solidFill>
                  <a:srgbClr val="000000"/>
                </a:solidFill>
                <a:effectLst/>
                <a:latin typeface="Avenir"/>
              </a:rPr>
              <a:t>The translation process begins with raw source code, ready for analysis.</a:t>
            </a:r>
            <a:r>
              <a:rPr>
                <a:effectLst/>
              </a:rPr>
              <a:t> </a:t>
            </a:r>
            <a:endParaRPr lang="en-US"/>
          </a:p>
        </p:txBody>
      </p:sp>
      <p:sp>
        <p:nvSpPr>
          <p:cNvPr id="18" name="TextBox 17">
            <a:extLst>
              <a:ext uri="{FF2B5EF4-FFF2-40B4-BE49-F238E27FC236}">
                <a16:creationId xmlns:a16="http://schemas.microsoft.com/office/drawing/2014/main" id="{B7C11A27-EE7C-4087-B52D-7D8896CD3887}"/>
              </a:ext>
            </a:extLst>
          </p:cNvPr>
          <p:cNvSpPr txBox="1"/>
          <p:nvPr/>
        </p:nvSpPr>
        <p:spPr>
          <a:xfrm>
            <a:off x="7286625" y="2357735"/>
            <a:ext cx="3810000" cy="1114127"/>
          </a:xfrm>
          <a:prstGeom prst="rect">
            <a:avLst/>
          </a:prstGeom>
          <a:noFill/>
        </p:spPr>
        <p:txBody>
          <a:bodyPr wrap="square" rtlCol="0">
            <a:normAutofit/>
          </a:bodyPr>
          <a:lstStyle/>
          <a:p>
            <a:pPr marL="0" algn="l">
              <a:buNone/>
            </a:pPr>
            <a:r>
              <a:rPr sz="1575" b="1">
                <a:solidFill>
                  <a:srgbClr val="000000"/>
                </a:solidFill>
                <a:effectLst/>
                <a:latin typeface="Avenir"/>
              </a:rPr>
              <a:t>Lexical Analysis (Regex)</a:t>
            </a:r>
            <a:r>
              <a:rPr>
                <a:effectLst/>
              </a:rPr>
              <a:t> </a:t>
            </a:r>
          </a:p>
          <a:p>
            <a:pPr marL="0" algn="l">
              <a:spcBef>
                <a:spcPts val="900"/>
              </a:spcBef>
              <a:buNone/>
            </a:pPr>
            <a:r>
              <a:rPr sz="1425" b="0">
                <a:solidFill>
                  <a:srgbClr val="000000"/>
                </a:solidFill>
                <a:effectLst/>
                <a:latin typeface="Avenir"/>
              </a:rPr>
              <a:t>Regular expressions match character patterns to identify valid tokens such as keywords, identifiers, and literals.</a:t>
            </a:r>
            <a:r>
              <a:rPr>
                <a:effectLst/>
              </a:rPr>
              <a:t> </a:t>
            </a:r>
            <a:endParaRPr lang="en-US"/>
          </a:p>
        </p:txBody>
      </p:sp>
      <p:sp>
        <p:nvSpPr>
          <p:cNvPr id="19" name="TextBox 18">
            <a:extLst>
              <a:ext uri="{FF2B5EF4-FFF2-40B4-BE49-F238E27FC236}">
                <a16:creationId xmlns:a16="http://schemas.microsoft.com/office/drawing/2014/main" id="{C334952A-076A-4ACF-BB6E-9F25321EDD39}"/>
              </a:ext>
            </a:extLst>
          </p:cNvPr>
          <p:cNvSpPr txBox="1"/>
          <p:nvPr/>
        </p:nvSpPr>
        <p:spPr>
          <a:xfrm>
            <a:off x="1781175" y="4793605"/>
            <a:ext cx="3810000" cy="1114127"/>
          </a:xfrm>
          <a:prstGeom prst="rect">
            <a:avLst/>
          </a:prstGeom>
          <a:noFill/>
        </p:spPr>
        <p:txBody>
          <a:bodyPr wrap="square" rtlCol="0">
            <a:normAutofit/>
          </a:bodyPr>
          <a:lstStyle/>
          <a:p>
            <a:pPr marL="0" algn="l">
              <a:buNone/>
            </a:pPr>
            <a:r>
              <a:rPr sz="1575" b="1">
                <a:solidFill>
                  <a:srgbClr val="000000"/>
                </a:solidFill>
                <a:effectLst/>
                <a:latin typeface="Avenir"/>
              </a:rPr>
              <a:t>Parsing (EBNF)</a:t>
            </a:r>
            <a:r>
              <a:rPr>
                <a:effectLst/>
              </a:rPr>
              <a:t> </a:t>
            </a:r>
          </a:p>
          <a:p>
            <a:pPr marL="0" algn="l">
              <a:spcBef>
                <a:spcPts val="900"/>
              </a:spcBef>
              <a:buNone/>
            </a:pPr>
            <a:r>
              <a:rPr sz="1425" b="0">
                <a:solidFill>
                  <a:srgbClr val="000000"/>
                </a:solidFill>
                <a:effectLst/>
                <a:latin typeface="Avenir"/>
              </a:rPr>
              <a:t>EBNF syntax rules arrange tokens into valid language constructs, ensuring structural correctness.</a:t>
            </a:r>
            <a:r>
              <a:rPr>
                <a:effectLst/>
              </a:rPr>
              <a:t> </a:t>
            </a:r>
            <a:endParaRPr lang="en-US"/>
          </a:p>
        </p:txBody>
      </p:sp>
      <p:sp>
        <p:nvSpPr>
          <p:cNvPr id="20" name="TextBox 19">
            <a:extLst>
              <a:ext uri="{FF2B5EF4-FFF2-40B4-BE49-F238E27FC236}">
                <a16:creationId xmlns:a16="http://schemas.microsoft.com/office/drawing/2014/main" id="{46934E50-7D34-4FED-8F74-078BDC3A17B4}"/>
              </a:ext>
            </a:extLst>
          </p:cNvPr>
          <p:cNvSpPr txBox="1"/>
          <p:nvPr/>
        </p:nvSpPr>
        <p:spPr>
          <a:xfrm>
            <a:off x="7286625" y="4793605"/>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Abstract Syntax Tree</a:t>
            </a:r>
            <a:r>
              <a:rPr>
                <a:effectLst/>
              </a:rPr>
              <a:t> </a:t>
            </a:r>
          </a:p>
          <a:p>
            <a:pPr marL="0" algn="l">
              <a:spcBef>
                <a:spcPts val="900"/>
              </a:spcBef>
              <a:buNone/>
            </a:pPr>
            <a:r>
              <a:rPr sz="1425" b="0">
                <a:solidFill>
                  <a:srgbClr val="000000"/>
                </a:solidFill>
                <a:effectLst/>
                <a:latin typeface="Avenir"/>
              </a:rPr>
              <a:t>Tokens and constructs are organized into an abstract syntax tree, representing the program's structure for further processing.</a:t>
            </a:r>
            <a:r>
              <a:rPr>
                <a:effectLst/>
              </a:rPr>
              <a:t> </a:t>
            </a:r>
            <a:endParaRPr lang="en-US"/>
          </a:p>
        </p:txBody>
      </p:sp>
    </p:spTree>
    <p:extLst>
      <p:ext uri="{BB962C8B-B14F-4D97-AF65-F5344CB8AC3E}">
        <p14:creationId xmlns:p14="http://schemas.microsoft.com/office/powerpoint/2010/main" val="34035375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5FECDA3-73D1-4FE2-8128-48F508F2404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B3D8790D-4F24-4262-A31B-7B42A8903D05}"/>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A89705B2-7AAF-9E66-4247-0C6DD08E552A}"/>
              </a:ext>
            </a:extLst>
          </p:cNvPr>
          <p:cNvSpPr>
            <a:spLocks noGrp="1"/>
          </p:cNvSpPr>
          <p:nvPr>
            <p:ph type="sldNum" sz="quarter" idx="12"/>
          </p:nvPr>
        </p:nvSpPr>
        <p:spPr/>
        <p:txBody>
          <a:bodyPr/>
          <a:lstStyle/>
          <a:p>
            <a:fld id="{AEAA3239-9EA4-4A65-A281-97F994456D9F}" type="slidenum">
              <a:rPr lang="en-US" smtClean="0"/>
              <a:t>21</a:t>
            </a:fld>
            <a:endParaRPr lang="en-US" dirty="0"/>
          </a:p>
        </p:txBody>
      </p:sp>
      <p:pic>
        <p:nvPicPr>
          <p:cNvPr id="9" name="Graphic 8" descr="Vector illustration icon of a magnifying glass over code, representing lexical analysis, with a transparent background">
            <a:extLst>
              <a:ext uri="{FF2B5EF4-FFF2-40B4-BE49-F238E27FC236}">
                <a16:creationId xmlns:a16="http://schemas.microsoft.com/office/drawing/2014/main" id="{075F44A3-E2E5-4D27-9953-C0C16B5AD99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10" name="Graphic 9">
            <a:extLst>
              <a:ext uri="{FF2B5EF4-FFF2-40B4-BE49-F238E27FC236}">
                <a16:creationId xmlns:a16="http://schemas.microsoft.com/office/drawing/2014/main" id="{EFCD1989-7E3C-410E-A147-A257CC796A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1" name="Graphic 10" descr="Vector illustration icon of a hierarchical tree diagram, representing syntactic analysis, with a transparent background">
            <a:extLst>
              <a:ext uri="{FF2B5EF4-FFF2-40B4-BE49-F238E27FC236}">
                <a16:creationId xmlns:a16="http://schemas.microsoft.com/office/drawing/2014/main" id="{52EF6CD4-2E23-4221-880F-3AAF0B0111C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2" name="Graphic 11">
            <a:extLst>
              <a:ext uri="{FF2B5EF4-FFF2-40B4-BE49-F238E27FC236}">
                <a16:creationId xmlns:a16="http://schemas.microsoft.com/office/drawing/2014/main" id="{8456A3BE-46EA-498E-90E8-393B52DCF5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3" name="Graphic 12" descr="Vector illustration icon of a gear and checkmark, representing tools and objectives, with a transparent background">
            <a:extLst>
              <a:ext uri="{FF2B5EF4-FFF2-40B4-BE49-F238E27FC236}">
                <a16:creationId xmlns:a16="http://schemas.microsoft.com/office/drawing/2014/main" id="{F627BF05-BB52-418D-82C4-17E0EA29D89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4" name="Graphic 13">
            <a:extLst>
              <a:ext uri="{FF2B5EF4-FFF2-40B4-BE49-F238E27FC236}">
                <a16:creationId xmlns:a16="http://schemas.microsoft.com/office/drawing/2014/main" id="{7D7B3005-9CB3-44B1-9F36-594756CDB65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5" name="Graphic 14" descr="Vector illustration icon of a gear and checkmark, representing tools and objectives, with a transparent background">
            <a:extLst>
              <a:ext uri="{FF2B5EF4-FFF2-40B4-BE49-F238E27FC236}">
                <a16:creationId xmlns:a16="http://schemas.microsoft.com/office/drawing/2014/main" id="{758710DE-E06F-4E99-A679-658DEC9C1E2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6" name="TextBox 15">
            <a:extLst>
              <a:ext uri="{FF2B5EF4-FFF2-40B4-BE49-F238E27FC236}">
                <a16:creationId xmlns:a16="http://schemas.microsoft.com/office/drawing/2014/main" id="{331E7E5C-DA4C-404F-A831-81AC8E1CCC69}"/>
              </a:ext>
            </a:extLst>
          </p:cNvPr>
          <p:cNvSpPr txBox="1"/>
          <p:nvPr/>
        </p:nvSpPr>
        <p:spPr>
          <a:xfrm>
            <a:off x="619125" y="1038225"/>
            <a:ext cx="10972800" cy="502890"/>
          </a:xfrm>
          <a:prstGeom prst="rect">
            <a:avLst/>
          </a:prstGeom>
          <a:noFill/>
        </p:spPr>
        <p:txBody>
          <a:bodyPr wrap="square" rtlCol="0">
            <a:normAutofit/>
          </a:bodyPr>
          <a:lstStyle/>
          <a:p>
            <a:pPr marL="0" algn="l">
              <a:buNone/>
            </a:pPr>
            <a:r>
              <a:rPr sz="3600" b="0">
                <a:solidFill>
                  <a:srgbClr val="000000"/>
                </a:solidFill>
                <a:effectLst/>
                <a:latin typeface="Mongolian Baiti" panose="03000500000000000000" pitchFamily="66" charset="0"/>
              </a:rPr>
              <a:t>Differences: Lexical vs Syntactic Analysis</a:t>
            </a:r>
            <a:r>
              <a:rPr>
                <a:effectLst/>
              </a:rPr>
              <a:t> </a:t>
            </a:r>
            <a:endParaRPr lang="en-US"/>
          </a:p>
        </p:txBody>
      </p:sp>
      <p:sp>
        <p:nvSpPr>
          <p:cNvPr id="17" name="TextBox 16">
            <a:extLst>
              <a:ext uri="{FF2B5EF4-FFF2-40B4-BE49-F238E27FC236}">
                <a16:creationId xmlns:a16="http://schemas.microsoft.com/office/drawing/2014/main" id="{C32DFEF6-0575-4754-BC8B-C29A61D82F71}"/>
              </a:ext>
            </a:extLst>
          </p:cNvPr>
          <p:cNvSpPr txBox="1"/>
          <p:nvPr/>
        </p:nvSpPr>
        <p:spPr>
          <a:xfrm>
            <a:off x="1781175" y="2357735"/>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Lexical Analysis</a:t>
            </a:r>
            <a:r>
              <a:rPr>
                <a:effectLst/>
              </a:rPr>
              <a:t> </a:t>
            </a:r>
          </a:p>
          <a:p>
            <a:pPr marL="0" algn="l">
              <a:spcBef>
                <a:spcPts val="900"/>
              </a:spcBef>
              <a:buNone/>
            </a:pPr>
            <a:r>
              <a:rPr sz="1425" b="0">
                <a:solidFill>
                  <a:srgbClr val="000000"/>
                </a:solidFill>
                <a:effectLst/>
                <a:latin typeface="Avenir"/>
              </a:rPr>
              <a:t>Identifies tokens using regular-expression patterns; strips whitespace and comments to prepare input for later stages.</a:t>
            </a:r>
            <a:r>
              <a:rPr>
                <a:effectLst/>
              </a:rPr>
              <a:t> </a:t>
            </a:r>
            <a:endParaRPr lang="en-US"/>
          </a:p>
        </p:txBody>
      </p:sp>
      <p:sp>
        <p:nvSpPr>
          <p:cNvPr id="18" name="TextBox 17">
            <a:extLst>
              <a:ext uri="{FF2B5EF4-FFF2-40B4-BE49-F238E27FC236}">
                <a16:creationId xmlns:a16="http://schemas.microsoft.com/office/drawing/2014/main" id="{D14301F2-54F2-4DEE-9F53-67F04939B4A5}"/>
              </a:ext>
            </a:extLst>
          </p:cNvPr>
          <p:cNvSpPr txBox="1"/>
          <p:nvPr/>
        </p:nvSpPr>
        <p:spPr>
          <a:xfrm>
            <a:off x="7286625" y="2357735"/>
            <a:ext cx="3810000" cy="1114127"/>
          </a:xfrm>
          <a:prstGeom prst="rect">
            <a:avLst/>
          </a:prstGeom>
          <a:noFill/>
        </p:spPr>
        <p:txBody>
          <a:bodyPr wrap="square" rtlCol="0">
            <a:normAutofit/>
          </a:bodyPr>
          <a:lstStyle/>
          <a:p>
            <a:pPr marL="0" algn="l">
              <a:buNone/>
            </a:pPr>
            <a:r>
              <a:rPr sz="1575" b="1">
                <a:solidFill>
                  <a:srgbClr val="000000"/>
                </a:solidFill>
                <a:effectLst/>
                <a:latin typeface="Avenir"/>
              </a:rPr>
              <a:t>Syntactic Analysis</a:t>
            </a:r>
            <a:r>
              <a:rPr>
                <a:effectLst/>
              </a:rPr>
              <a:t> </a:t>
            </a:r>
          </a:p>
          <a:p>
            <a:pPr marL="0" algn="l">
              <a:spcBef>
                <a:spcPts val="900"/>
              </a:spcBef>
              <a:buNone/>
            </a:pPr>
            <a:r>
              <a:rPr sz="1425" b="0">
                <a:solidFill>
                  <a:srgbClr val="000000"/>
                </a:solidFill>
                <a:effectLst/>
                <a:latin typeface="Avenir"/>
              </a:rPr>
              <a:t>Parses token sequences against grammar (e.g., EBNF), detects syntax errors, and builds parse trees.</a:t>
            </a:r>
            <a:r>
              <a:rPr>
                <a:effectLst/>
              </a:rPr>
              <a:t> </a:t>
            </a:r>
            <a:endParaRPr lang="en-US"/>
          </a:p>
        </p:txBody>
      </p:sp>
      <p:sp>
        <p:nvSpPr>
          <p:cNvPr id="19" name="TextBox 18">
            <a:extLst>
              <a:ext uri="{FF2B5EF4-FFF2-40B4-BE49-F238E27FC236}">
                <a16:creationId xmlns:a16="http://schemas.microsoft.com/office/drawing/2014/main" id="{0DF05E9B-8588-4781-AAD2-1CB0507A133B}"/>
              </a:ext>
            </a:extLst>
          </p:cNvPr>
          <p:cNvSpPr txBox="1"/>
          <p:nvPr/>
        </p:nvSpPr>
        <p:spPr>
          <a:xfrm>
            <a:off x="1781175" y="4793605"/>
            <a:ext cx="3810000" cy="860821"/>
          </a:xfrm>
          <a:prstGeom prst="rect">
            <a:avLst/>
          </a:prstGeom>
          <a:noFill/>
        </p:spPr>
        <p:txBody>
          <a:bodyPr wrap="square" rtlCol="0">
            <a:normAutofit/>
          </a:bodyPr>
          <a:lstStyle/>
          <a:p>
            <a:pPr marL="0" algn="l">
              <a:buNone/>
            </a:pPr>
            <a:r>
              <a:rPr sz="1575" b="1">
                <a:solidFill>
                  <a:srgbClr val="000000"/>
                </a:solidFill>
                <a:effectLst/>
                <a:latin typeface="Avenir"/>
              </a:rPr>
              <a:t>Tools &amp; Techniques</a:t>
            </a:r>
            <a:r>
              <a:rPr>
                <a:effectLst/>
              </a:rPr>
              <a:t> </a:t>
            </a:r>
          </a:p>
          <a:p>
            <a:pPr marL="0" algn="l">
              <a:spcBef>
                <a:spcPts val="900"/>
              </a:spcBef>
              <a:buNone/>
            </a:pPr>
            <a:r>
              <a:rPr sz="1425" b="0">
                <a:solidFill>
                  <a:srgbClr val="000000"/>
                </a:solidFill>
                <a:effectLst/>
                <a:latin typeface="Avenir"/>
              </a:rPr>
              <a:t>Lexical: regex, scanners. Syntactic: parsers, grammar definitions.</a:t>
            </a:r>
            <a:r>
              <a:rPr>
                <a:effectLst/>
              </a:rPr>
              <a:t> </a:t>
            </a:r>
            <a:endParaRPr lang="en-US"/>
          </a:p>
        </p:txBody>
      </p:sp>
      <p:sp>
        <p:nvSpPr>
          <p:cNvPr id="20" name="TextBox 19">
            <a:extLst>
              <a:ext uri="{FF2B5EF4-FFF2-40B4-BE49-F238E27FC236}">
                <a16:creationId xmlns:a16="http://schemas.microsoft.com/office/drawing/2014/main" id="{81CD5112-D95C-489E-9850-46C9F662EE50}"/>
              </a:ext>
            </a:extLst>
          </p:cNvPr>
          <p:cNvSpPr txBox="1"/>
          <p:nvPr/>
        </p:nvSpPr>
        <p:spPr>
          <a:xfrm>
            <a:off x="7286625" y="4793605"/>
            <a:ext cx="3810000" cy="1114127"/>
          </a:xfrm>
          <a:prstGeom prst="rect">
            <a:avLst/>
          </a:prstGeom>
          <a:noFill/>
        </p:spPr>
        <p:txBody>
          <a:bodyPr wrap="square" rtlCol="0">
            <a:normAutofit/>
          </a:bodyPr>
          <a:lstStyle/>
          <a:p>
            <a:pPr marL="0" algn="l">
              <a:buNone/>
            </a:pPr>
            <a:r>
              <a:rPr sz="1575" b="1">
                <a:solidFill>
                  <a:srgbClr val="000000"/>
                </a:solidFill>
                <a:effectLst/>
                <a:latin typeface="Avenir"/>
              </a:rPr>
              <a:t>Objectives</a:t>
            </a:r>
            <a:r>
              <a:rPr>
                <a:effectLst/>
              </a:rPr>
              <a:t> </a:t>
            </a:r>
          </a:p>
          <a:p>
            <a:pPr marL="0" algn="l">
              <a:spcBef>
                <a:spcPts val="900"/>
              </a:spcBef>
              <a:buNone/>
            </a:pPr>
            <a:r>
              <a:rPr sz="1425" b="0">
                <a:solidFill>
                  <a:srgbClr val="000000"/>
                </a:solidFill>
                <a:effectLst/>
                <a:latin typeface="Avenir"/>
              </a:rPr>
              <a:t>Lexical: tokenization, cleaning. Syntactic: structural validation, parse tree construction.</a:t>
            </a:r>
            <a:r>
              <a:rPr>
                <a:effectLst/>
              </a:rPr>
              <a:t> </a:t>
            </a:r>
            <a:endParaRPr lang="en-US"/>
          </a:p>
        </p:txBody>
      </p:sp>
    </p:spTree>
    <p:extLst>
      <p:ext uri="{BB962C8B-B14F-4D97-AF65-F5344CB8AC3E}">
        <p14:creationId xmlns:p14="http://schemas.microsoft.com/office/powerpoint/2010/main" val="241169755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89771CD-C399-42FD-84FF-3C7308C3EDE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side-by-side illustration showing the progression from simple regex token definitions (such as patterns for identifiers and operators) on the left, to structured EBNF syntax rules for expressions and statements on the right. The visual should depict abstract representations of code snippets, arrows indicating the transformation from tokens to syntax, and modular blocks symbolizing layered grammar design. The composition should be clean and modern, with clear separation between the regex and EBNF sections, and no visible or implied text, letters, or words anywhere in the image">
            <a:extLst>
              <a:ext uri="{FF2B5EF4-FFF2-40B4-BE49-F238E27FC236}">
                <a16:creationId xmlns:a16="http://schemas.microsoft.com/office/drawing/2014/main" id="{8FEE9072-D054-4585-87AB-946073E087B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9525"/>
            <a:ext cx="4017019" cy="6858000"/>
          </a:xfrm>
          <a:prstGeom prst="rect">
            <a:avLst/>
          </a:prstGeom>
        </p:spPr>
      </p:pic>
      <p:sp>
        <p:nvSpPr>
          <p:cNvPr id="6" name="Slide Number Placeholder 5">
            <a:extLst>
              <a:ext uri="{FF2B5EF4-FFF2-40B4-BE49-F238E27FC236}">
                <a16:creationId xmlns:a16="http://schemas.microsoft.com/office/drawing/2014/main" id="{FB6F471E-BAC2-E1F1-3981-35900B5D316E}"/>
              </a:ext>
            </a:extLst>
          </p:cNvPr>
          <p:cNvSpPr>
            <a:spLocks noGrp="1"/>
          </p:cNvSpPr>
          <p:nvPr>
            <p:ph type="sldNum" sz="quarter" idx="12"/>
          </p:nvPr>
        </p:nvSpPr>
        <p:spPr/>
        <p:txBody>
          <a:bodyPr/>
          <a:lstStyle/>
          <a:p>
            <a:fld id="{AEAA3239-9EA4-4A65-A281-97F994456D9F}" type="slidenum">
              <a:rPr lang="en-US" smtClean="0"/>
              <a:t>22</a:t>
            </a:fld>
            <a:endParaRPr lang="en-US" dirty="0"/>
          </a:p>
        </p:txBody>
      </p:sp>
      <p:sp>
        <p:nvSpPr>
          <p:cNvPr id="9" name="TextBox 8">
            <a:extLst>
              <a:ext uri="{FF2B5EF4-FFF2-40B4-BE49-F238E27FC236}">
                <a16:creationId xmlns:a16="http://schemas.microsoft.com/office/drawing/2014/main" id="{1503D599-FD0D-452E-AD3C-0CCA7B3AB749}"/>
              </a:ext>
            </a:extLst>
          </p:cNvPr>
          <p:cNvSpPr txBox="1"/>
          <p:nvPr/>
        </p:nvSpPr>
        <p:spPr>
          <a:xfrm>
            <a:off x="619125" y="1038225"/>
            <a:ext cx="6936581" cy="2011412"/>
          </a:xfrm>
          <a:prstGeom prst="rect">
            <a:avLst/>
          </a:prstGeom>
          <a:noFill/>
        </p:spPr>
        <p:txBody>
          <a:bodyPr wrap="square" rtlCol="0">
            <a:normAutofit/>
          </a:bodyPr>
          <a:lstStyle/>
          <a:p>
            <a:pPr marL="0" marR="0" algn="l">
              <a:buNone/>
            </a:pPr>
            <a:r>
              <a:rPr sz="4800" b="0">
                <a:solidFill>
                  <a:srgbClr val="000000"/>
                </a:solidFill>
                <a:effectLst/>
                <a:latin typeface="Mongolian Baiti" panose="03000500000000000000" pitchFamily="66" charset="0"/>
              </a:rPr>
              <a:t>Building Simple Grammars: Tokens to EBNF</a:t>
            </a:r>
            <a:r>
              <a:rPr>
                <a:effectLst/>
              </a:rPr>
              <a:t> </a:t>
            </a:r>
            <a:endParaRPr lang="en-US"/>
          </a:p>
        </p:txBody>
      </p:sp>
      <p:sp>
        <p:nvSpPr>
          <p:cNvPr id="10" name="TextBox 9">
            <a:extLst>
              <a:ext uri="{FF2B5EF4-FFF2-40B4-BE49-F238E27FC236}">
                <a16:creationId xmlns:a16="http://schemas.microsoft.com/office/drawing/2014/main" id="{1AF5A27F-EF13-4F70-B64D-95D149037961}"/>
              </a:ext>
            </a:extLst>
          </p:cNvPr>
          <p:cNvSpPr txBox="1"/>
          <p:nvPr/>
        </p:nvSpPr>
        <p:spPr>
          <a:xfrm>
            <a:off x="619125" y="2799159"/>
            <a:ext cx="6936581" cy="959941"/>
          </a:xfrm>
          <a:prstGeom prst="rect">
            <a:avLst/>
          </a:prstGeom>
          <a:noFill/>
        </p:spPr>
        <p:txBody>
          <a:bodyPr wrap="square" rtlCol="0">
            <a:normAutofit/>
          </a:bodyPr>
          <a:lstStyle/>
          <a:p>
            <a:pPr marL="0" marR="0" algn="l">
              <a:buNone/>
            </a:pPr>
            <a:r>
              <a:rPr sz="1800" b="0">
                <a:solidFill>
                  <a:srgbClr val="000000"/>
                </a:solidFill>
                <a:effectLst/>
                <a:latin typeface="Avenir"/>
              </a:rPr>
              <a:t>Tokens defined by regex capture atomic units, then EBNF composes them into structured rules. This layered method improves modularity and debugging.</a:t>
            </a:r>
            <a:r>
              <a:rPr>
                <a:effectLst/>
              </a:rPr>
              <a:t> </a:t>
            </a:r>
            <a:endParaRPr lang="en-US"/>
          </a:p>
        </p:txBody>
      </p:sp>
      <p:sp>
        <p:nvSpPr>
          <p:cNvPr id="11" name="TextBox 10">
            <a:extLst>
              <a:ext uri="{FF2B5EF4-FFF2-40B4-BE49-F238E27FC236}">
                <a16:creationId xmlns:a16="http://schemas.microsoft.com/office/drawing/2014/main" id="{D94C6A08-C11F-4644-B5AD-5F2744FA1B32}"/>
              </a:ext>
            </a:extLst>
          </p:cNvPr>
          <p:cNvSpPr txBox="1"/>
          <p:nvPr/>
        </p:nvSpPr>
        <p:spPr>
          <a:xfrm>
            <a:off x="619125" y="4025800"/>
            <a:ext cx="6936581" cy="994171"/>
          </a:xfrm>
          <a:prstGeom prst="rect">
            <a:avLst/>
          </a:prstGeom>
          <a:noFill/>
        </p:spPr>
        <p:txBody>
          <a:bodyPr wrap="square" rtlCol="0">
            <a:normAutofit/>
          </a:bodyPr>
          <a:lstStyle/>
          <a:p>
            <a:pPr marL="0" marR="0" algn="l">
              <a:spcBef>
                <a:spcPts val="2100"/>
              </a:spcBef>
              <a:buNone/>
            </a:pPr>
            <a:r>
              <a:rPr sz="1800" b="1">
                <a:solidFill>
                  <a:srgbClr val="000000"/>
                </a:solidFill>
                <a:effectLst/>
                <a:latin typeface="Avenir"/>
              </a:rPr>
              <a:t>1. Define token patterns (regex)</a:t>
            </a:r>
            <a:r>
              <a:rPr>
                <a:effectLst/>
              </a:rPr>
              <a:t> </a:t>
            </a:r>
          </a:p>
          <a:p>
            <a:pPr marL="0" marR="0" algn="l">
              <a:spcBef>
                <a:spcPts val="450"/>
              </a:spcBef>
              <a:buNone/>
            </a:pPr>
            <a:r>
              <a:rPr sz="1800" b="0">
                <a:solidFill>
                  <a:srgbClr val="000000"/>
                </a:solidFill>
                <a:effectLst/>
                <a:latin typeface="Avenir"/>
              </a:rPr>
              <a:t>Capture identifiers, numbers, operators, and delimiters with precise, composable expressions.</a:t>
            </a:r>
            <a:r>
              <a:rPr>
                <a:effectLst/>
              </a:rPr>
              <a:t> </a:t>
            </a:r>
            <a:endParaRPr lang="en-US"/>
          </a:p>
        </p:txBody>
      </p:sp>
      <p:sp>
        <p:nvSpPr>
          <p:cNvPr id="12" name="TextBox 11">
            <a:extLst>
              <a:ext uri="{FF2B5EF4-FFF2-40B4-BE49-F238E27FC236}">
                <a16:creationId xmlns:a16="http://schemas.microsoft.com/office/drawing/2014/main" id="{2D021363-82BE-4902-B7E2-146CC5A5E584}"/>
              </a:ext>
            </a:extLst>
          </p:cNvPr>
          <p:cNvSpPr txBox="1"/>
          <p:nvPr/>
        </p:nvSpPr>
        <p:spPr>
          <a:xfrm>
            <a:off x="619125" y="5210472"/>
            <a:ext cx="6936581" cy="994171"/>
          </a:xfrm>
          <a:prstGeom prst="rect">
            <a:avLst/>
          </a:prstGeom>
          <a:noFill/>
        </p:spPr>
        <p:txBody>
          <a:bodyPr wrap="square" rtlCol="0">
            <a:normAutofit/>
          </a:bodyPr>
          <a:lstStyle/>
          <a:p>
            <a:pPr marL="0" marR="0" algn="l">
              <a:spcBef>
                <a:spcPts val="1500"/>
              </a:spcBef>
              <a:buNone/>
            </a:pPr>
            <a:r>
              <a:rPr sz="1800" b="1">
                <a:solidFill>
                  <a:srgbClr val="000000"/>
                </a:solidFill>
                <a:effectLst/>
                <a:latin typeface="Avenir"/>
              </a:rPr>
              <a:t>2. Compose syntax rules (EBNF)</a:t>
            </a:r>
            <a:r>
              <a:rPr>
                <a:effectLst/>
              </a:rPr>
              <a:t> </a:t>
            </a:r>
          </a:p>
          <a:p>
            <a:pPr marL="0" marR="0" algn="l">
              <a:spcBef>
                <a:spcPts val="450"/>
              </a:spcBef>
              <a:buNone/>
            </a:pPr>
            <a:r>
              <a:rPr sz="1800" b="0">
                <a:solidFill>
                  <a:srgbClr val="000000"/>
                </a:solidFill>
                <a:effectLst/>
                <a:latin typeface="Avenir"/>
              </a:rPr>
              <a:t>Combine tokens into expressions, statements, and programs using clear, hierarchical constructs.</a:t>
            </a:r>
            <a:r>
              <a:rPr>
                <a:effectLst/>
              </a:rPr>
              <a:t> </a:t>
            </a:r>
            <a:endParaRPr lang="en-US"/>
          </a:p>
        </p:txBody>
      </p:sp>
      <p:sp>
        <p:nvSpPr>
          <p:cNvPr id="13" name="TextBox 12">
            <a:extLst>
              <a:ext uri="{FF2B5EF4-FFF2-40B4-BE49-F238E27FC236}">
                <a16:creationId xmlns:a16="http://schemas.microsoft.com/office/drawing/2014/main" id="{A75F6984-7E5D-42DF-A40E-EBF48EAD8F09}"/>
              </a:ext>
            </a:extLst>
          </p:cNvPr>
          <p:cNvSpPr txBox="1"/>
          <p:nvPr/>
        </p:nvSpPr>
        <p:spPr>
          <a:xfrm>
            <a:off x="619125" y="6395144"/>
            <a:ext cx="6936581" cy="994171"/>
          </a:xfrm>
          <a:prstGeom prst="rect">
            <a:avLst/>
          </a:prstGeom>
          <a:noFill/>
        </p:spPr>
        <p:txBody>
          <a:bodyPr wrap="square" rtlCol="0">
            <a:normAutofit/>
          </a:bodyPr>
          <a:lstStyle/>
          <a:p>
            <a:pPr marL="0" marR="0" algn="l">
              <a:spcBef>
                <a:spcPts val="1500"/>
              </a:spcBef>
              <a:buNone/>
            </a:pPr>
            <a:r>
              <a:rPr sz="1800" b="1">
                <a:solidFill>
                  <a:srgbClr val="000000"/>
                </a:solidFill>
                <a:effectLst/>
                <a:latin typeface="Avenir"/>
              </a:rPr>
              <a:t>3. Iterate and debug modularly</a:t>
            </a:r>
            <a:r>
              <a:rPr>
                <a:effectLst/>
              </a:rPr>
              <a:t> </a:t>
            </a:r>
          </a:p>
          <a:p>
            <a:pPr marL="0" marR="0" algn="l">
              <a:spcBef>
                <a:spcPts val="450"/>
              </a:spcBef>
              <a:buNone/>
            </a:pPr>
            <a:r>
              <a:rPr sz="1800" b="0">
                <a:solidFill>
                  <a:srgbClr val="000000"/>
                </a:solidFill>
                <a:effectLst/>
                <a:latin typeface="Avenir"/>
              </a:rPr>
              <a:t>Refine tokens and rules independently, ensuring clarity and consistent language semantics.</a:t>
            </a:r>
            <a:r>
              <a:rPr>
                <a:effectLst/>
              </a:rPr>
              <a:t> </a:t>
            </a:r>
            <a:endParaRPr lang="en-US"/>
          </a:p>
        </p:txBody>
      </p:sp>
    </p:spTree>
    <p:extLst>
      <p:ext uri="{BB962C8B-B14F-4D97-AF65-F5344CB8AC3E}">
        <p14:creationId xmlns:p14="http://schemas.microsoft.com/office/powerpoint/2010/main" val="392528111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A0DAA53-EC1C-48FC-A7AA-850A48460591}"/>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CF552E95-D95D-BB4C-1F2B-6B5BD3A83331}"/>
              </a:ext>
            </a:extLst>
          </p:cNvPr>
          <p:cNvSpPr>
            <a:spLocks noGrp="1"/>
          </p:cNvSpPr>
          <p:nvPr>
            <p:ph sz="quarter" idx="16"/>
          </p:nvPr>
        </p:nvSpPr>
        <p:spPr>
          <a:xfrm>
            <a:off x="733425" y="1019175"/>
            <a:ext cx="10953750" cy="1340941"/>
          </a:xfrm>
        </p:spPr>
        <p:txBody>
          <a:bodyPr>
            <a:normAutofit lnSpcReduction="10000"/>
          </a:bodyPr>
          <a:lstStyle/>
          <a:p>
            <a:pPr marL="0" indent="0" algn="l">
              <a:spcBef>
                <a:spcPts val="450"/>
              </a:spcBef>
              <a:buNone/>
            </a:pPr>
            <a:r>
              <a:rPr sz="4800">
                <a:solidFill>
                  <a:srgbClr val="000000"/>
                </a:solidFill>
                <a:effectLst/>
                <a:latin typeface="Mongolian Baiti" panose="03000500000000000000" pitchFamily="66" charset="0"/>
              </a:rPr>
              <a:t>Conclusion: Bridging Syntax and Semantics in Language Translation</a:t>
            </a:r>
            <a:r>
              <a:rPr>
                <a:effectLst/>
              </a:rPr>
              <a:t> </a:t>
            </a:r>
            <a:endParaRPr lang="en-US"/>
          </a:p>
        </p:txBody>
      </p:sp>
      <p:sp>
        <p:nvSpPr>
          <p:cNvPr id="6" name="Slide Number Placeholder 5">
            <a:extLst>
              <a:ext uri="{FF2B5EF4-FFF2-40B4-BE49-F238E27FC236}">
                <a16:creationId xmlns:a16="http://schemas.microsoft.com/office/drawing/2014/main" id="{6B999AF3-0DE8-7A09-BB27-891EF0D408C1}"/>
              </a:ext>
            </a:extLst>
          </p:cNvPr>
          <p:cNvSpPr>
            <a:spLocks noGrp="1"/>
          </p:cNvSpPr>
          <p:nvPr>
            <p:ph type="sldNum" sz="quarter" idx="12"/>
          </p:nvPr>
        </p:nvSpPr>
        <p:spPr/>
        <p:txBody>
          <a:bodyPr/>
          <a:lstStyle/>
          <a:p>
            <a:fld id="{AEAA3239-9EA4-4A65-A281-97F994456D9F}" type="slidenum">
              <a:rPr lang="en-US" smtClean="0"/>
              <a:t>23</a:t>
            </a:fld>
            <a:endParaRPr lang="en-US" dirty="0"/>
          </a:p>
        </p:txBody>
      </p:sp>
      <p:sp>
        <p:nvSpPr>
          <p:cNvPr id="8" name="TextBox 7">
            <a:extLst>
              <a:ext uri="{FF2B5EF4-FFF2-40B4-BE49-F238E27FC236}">
                <a16:creationId xmlns:a16="http://schemas.microsoft.com/office/drawing/2014/main" id="{222D8463-B5BE-4E13-BA5F-3A9FDA062B5B}"/>
              </a:ext>
            </a:extLst>
          </p:cNvPr>
          <p:cNvSpPr txBox="1"/>
          <p:nvPr/>
        </p:nvSpPr>
        <p:spPr>
          <a:xfrm>
            <a:off x="733425" y="3751808"/>
            <a:ext cx="5257800" cy="1213842"/>
          </a:xfrm>
          <a:prstGeom prst="rect">
            <a:avLst/>
          </a:prstGeom>
          <a:noFill/>
        </p:spPr>
        <p:txBody>
          <a:bodyPr wrap="square" rtlCol="0">
            <a:normAutofit/>
          </a:bodyPr>
          <a:lstStyle/>
          <a:p>
            <a:pPr marL="0" algn="l">
              <a:spcBef>
                <a:spcPts val="600"/>
              </a:spcBef>
              <a:buNone/>
            </a:pPr>
            <a:r>
              <a:rPr sz="1800" b="1">
                <a:solidFill>
                  <a:srgbClr val="000000"/>
                </a:solidFill>
                <a:effectLst/>
                <a:latin typeface="Avenir"/>
              </a:rPr>
              <a:t>Lexical and Grammar Foundations</a:t>
            </a:r>
            <a:r>
              <a:rPr>
                <a:effectLst/>
              </a:rPr>
              <a:t> </a:t>
            </a:r>
          </a:p>
          <a:p>
            <a:pPr marL="0" algn="l">
              <a:spcBef>
                <a:spcPts val="1200"/>
              </a:spcBef>
              <a:buNone/>
            </a:pPr>
            <a:r>
              <a:rPr sz="1425">
                <a:solidFill>
                  <a:srgbClr val="000000"/>
                </a:solidFill>
                <a:effectLst/>
                <a:latin typeface="Avenir"/>
              </a:rPr>
              <a:t>Regular expressions handle lexical analysis, while EBNF represents grammar—together structuring how source code becomes meaningful constructs.</a:t>
            </a:r>
            <a:r>
              <a:rPr>
                <a:effectLst/>
              </a:rPr>
              <a:t> </a:t>
            </a:r>
            <a:endParaRPr lang="en-US"/>
          </a:p>
        </p:txBody>
      </p:sp>
      <p:sp>
        <p:nvSpPr>
          <p:cNvPr id="9" name="TextBox 8">
            <a:extLst>
              <a:ext uri="{FF2B5EF4-FFF2-40B4-BE49-F238E27FC236}">
                <a16:creationId xmlns:a16="http://schemas.microsoft.com/office/drawing/2014/main" id="{0596207C-AB7D-441C-B8AF-E9EEF0646BA9}"/>
              </a:ext>
            </a:extLst>
          </p:cNvPr>
          <p:cNvSpPr txBox="1"/>
          <p:nvPr/>
        </p:nvSpPr>
        <p:spPr>
          <a:xfrm>
            <a:off x="6276975" y="3751808"/>
            <a:ext cx="5257800" cy="1213842"/>
          </a:xfrm>
          <a:prstGeom prst="rect">
            <a:avLst/>
          </a:prstGeom>
          <a:noFill/>
        </p:spPr>
        <p:txBody>
          <a:bodyPr wrap="square" rtlCol="0">
            <a:normAutofit/>
          </a:bodyPr>
          <a:lstStyle/>
          <a:p>
            <a:pPr marL="0" algn="l">
              <a:spcBef>
                <a:spcPts val="600"/>
              </a:spcBef>
              <a:buNone/>
            </a:pPr>
            <a:r>
              <a:rPr sz="1800" b="1">
                <a:solidFill>
                  <a:srgbClr val="000000"/>
                </a:solidFill>
                <a:effectLst/>
                <a:latin typeface="Avenir"/>
              </a:rPr>
              <a:t>Why It Matters</a:t>
            </a:r>
            <a:r>
              <a:rPr>
                <a:effectLst/>
              </a:rPr>
              <a:t> </a:t>
            </a:r>
          </a:p>
          <a:p>
            <a:pPr marL="0" algn="l">
              <a:spcBef>
                <a:spcPts val="1200"/>
              </a:spcBef>
              <a:buNone/>
            </a:pPr>
            <a:r>
              <a:rPr sz="1425">
                <a:solidFill>
                  <a:srgbClr val="000000"/>
                </a:solidFill>
                <a:effectLst/>
                <a:latin typeface="Avenir"/>
              </a:rPr>
              <a:t>This foundation ensures accurate, efficient translation and prepares you for deeper work in compiler design and language processing.</a:t>
            </a:r>
            <a:r>
              <a:rPr>
                <a:effectLst/>
              </a:rPr>
              <a:t> </a:t>
            </a:r>
            <a:endParaRPr lang="en-US"/>
          </a:p>
        </p:txBody>
      </p:sp>
    </p:spTree>
    <p:extLst>
      <p:ext uri="{BB962C8B-B14F-4D97-AF65-F5344CB8AC3E}">
        <p14:creationId xmlns:p14="http://schemas.microsoft.com/office/powerpoint/2010/main" val="415387011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8C796BB-D2DB-4B71-B8BD-DE621EAFE09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D6243E08-B904-5EC8-A746-83FF6E04C395}"/>
              </a:ext>
            </a:extLst>
          </p:cNvPr>
          <p:cNvSpPr>
            <a:spLocks noGrp="1"/>
          </p:cNvSpPr>
          <p:nvPr>
            <p:ph sz="quarter" idx="16"/>
          </p:nvPr>
        </p:nvSpPr>
        <p:spPr>
          <a:xfrm>
            <a:off x="828675" y="2400300"/>
            <a:ext cx="10534650" cy="3629025"/>
          </a:xfrm>
        </p:spPr>
        <p:txBody>
          <a:bodyPr>
            <a:normAutofit fontScale="77500" lnSpcReduction="20000"/>
          </a:bodyPr>
          <a:lstStyle/>
          <a:p>
            <a:pPr marL="0" marR="0" indent="0" algn="l" fontAlgn="b">
              <a:buNone/>
            </a:pPr>
            <a:r>
              <a:rPr sz="8250">
                <a:solidFill>
                  <a:srgbClr val="000000"/>
                </a:solidFill>
                <a:effectLst/>
                <a:latin typeface="Mongolian Baiti" panose="03000500000000000000" pitchFamily="66" charset="0"/>
              </a:rPr>
              <a:t>Overview of Programming Language Translation</a:t>
            </a:r>
            <a:r>
              <a:rPr>
                <a:effectLst/>
              </a:rPr>
              <a:t> </a:t>
            </a:r>
            <a:endParaRPr lang="en-US"/>
          </a:p>
        </p:txBody>
      </p:sp>
      <p:sp>
        <p:nvSpPr>
          <p:cNvPr id="6" name="Slide Number Placeholder 5">
            <a:extLst>
              <a:ext uri="{FF2B5EF4-FFF2-40B4-BE49-F238E27FC236}">
                <a16:creationId xmlns:a16="http://schemas.microsoft.com/office/drawing/2014/main" id="{F586EF65-1244-5649-5686-10C31C36B60C}"/>
              </a:ext>
            </a:extLst>
          </p:cNvPr>
          <p:cNvSpPr>
            <a:spLocks noGrp="1"/>
          </p:cNvSpPr>
          <p:nvPr>
            <p:ph type="sldNum" sz="quarter" idx="12"/>
          </p:nvPr>
        </p:nvSpPr>
        <p:spPr/>
        <p:txBody>
          <a:bodyPr/>
          <a:lstStyle/>
          <a:p>
            <a:fld id="{AEAA3239-9EA4-4A65-A281-97F994456D9F}" type="slidenum">
              <a:rPr lang="en-US" smtClean="0"/>
              <a:t>3</a:t>
            </a:fld>
            <a:endParaRPr lang="en-US" dirty="0"/>
          </a:p>
        </p:txBody>
      </p:sp>
    </p:spTree>
    <p:extLst>
      <p:ext uri="{BB962C8B-B14F-4D97-AF65-F5344CB8AC3E}">
        <p14:creationId xmlns:p14="http://schemas.microsoft.com/office/powerpoint/2010/main" val="16571924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8B86090-17D3-4E12-8564-6015973EDA91}"/>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n illustrative diagram showing the stages of programming language translation: source code written in a high-level language, passing through a compiler/interpreter, and resulting in machine code. The diagram should visually represent the flow from human logic to machine instructions, with icons or symbols for each stage (e.g., document for source code, gear for compiler/interpreter, microchip for machine code). The composition should be clear, modern, and visually engaging, with a premium aesthetic. No visible or implied text, letters, or words should appear anywhere in the image">
            <a:extLst>
              <a:ext uri="{FF2B5EF4-FFF2-40B4-BE49-F238E27FC236}">
                <a16:creationId xmlns:a16="http://schemas.microsoft.com/office/drawing/2014/main" id="{DB21EBD5-F47E-4848-B8BD-CB90A40B18E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310F3ABB-3B89-926F-2BFE-61F9F4593F9F}"/>
              </a:ext>
            </a:extLst>
          </p:cNvPr>
          <p:cNvSpPr>
            <a:spLocks noGrp="1"/>
          </p:cNvSpPr>
          <p:nvPr>
            <p:ph type="sldNum" sz="quarter" idx="12"/>
          </p:nvPr>
        </p:nvSpPr>
        <p:spPr/>
        <p:txBody>
          <a:bodyPr/>
          <a:lstStyle/>
          <a:p>
            <a:fld id="{AEAA3239-9EA4-4A65-A281-97F994456D9F}" type="slidenum">
              <a:rPr lang="en-US" smtClean="0"/>
              <a:t>4</a:t>
            </a:fld>
            <a:endParaRPr lang="en-US" dirty="0"/>
          </a:p>
        </p:txBody>
      </p:sp>
      <p:sp>
        <p:nvSpPr>
          <p:cNvPr id="9" name="TextBox 8">
            <a:extLst>
              <a:ext uri="{FF2B5EF4-FFF2-40B4-BE49-F238E27FC236}">
                <a16:creationId xmlns:a16="http://schemas.microsoft.com/office/drawing/2014/main" id="{A3080B9A-4AEA-495B-B033-487C497F51B5}"/>
              </a:ext>
            </a:extLst>
          </p:cNvPr>
          <p:cNvSpPr txBox="1"/>
          <p:nvPr/>
        </p:nvSpPr>
        <p:spPr>
          <a:xfrm>
            <a:off x="619125" y="581025"/>
            <a:ext cx="4391025" cy="1005780"/>
          </a:xfrm>
          <a:prstGeom prst="rect">
            <a:avLst/>
          </a:prstGeom>
          <a:noFill/>
        </p:spPr>
        <p:txBody>
          <a:bodyPr wrap="square" rtlCol="0">
            <a:normAutofit/>
          </a:bodyPr>
          <a:lstStyle/>
          <a:p>
            <a:pPr marL="0" algn="l">
              <a:buNone/>
            </a:pPr>
            <a:r>
              <a:rPr sz="3600">
                <a:solidFill>
                  <a:srgbClr val="000000"/>
                </a:solidFill>
                <a:effectLst/>
                <a:latin typeface="Mongolian Baiti" panose="03000500000000000000" pitchFamily="66" charset="0"/>
              </a:rPr>
              <a:t>Purpose of Translation in Programming</a:t>
            </a:r>
            <a:r>
              <a:rPr>
                <a:effectLst/>
              </a:rPr>
              <a:t> </a:t>
            </a:r>
            <a:endParaRPr lang="en-US"/>
          </a:p>
        </p:txBody>
      </p:sp>
      <p:sp>
        <p:nvSpPr>
          <p:cNvPr id="10" name="TextBox 9">
            <a:extLst>
              <a:ext uri="{FF2B5EF4-FFF2-40B4-BE49-F238E27FC236}">
                <a16:creationId xmlns:a16="http://schemas.microsoft.com/office/drawing/2014/main" id="{804EF4CD-4820-4A93-A37A-D33CE2A7B574}"/>
              </a:ext>
            </a:extLst>
          </p:cNvPr>
          <p:cNvSpPr txBox="1"/>
          <p:nvPr/>
        </p:nvSpPr>
        <p:spPr>
          <a:xfrm>
            <a:off x="619125" y="1929705"/>
            <a:ext cx="4391025" cy="3209925"/>
          </a:xfrm>
          <a:prstGeom prst="rect">
            <a:avLst/>
          </a:prstGeom>
          <a:noFill/>
        </p:spPr>
        <p:txBody>
          <a:bodyPr wrap="square" rtlCol="0">
            <a:normAutofit/>
          </a:bodyPr>
          <a:lstStyle/>
          <a:p>
            <a:pPr marL="0" algn="l">
              <a:buNone/>
            </a:pPr>
            <a:r>
              <a:rPr sz="1500" b="1">
                <a:solidFill>
                  <a:srgbClr val="000000"/>
                </a:solidFill>
                <a:effectLst/>
                <a:latin typeface="Avenir"/>
              </a:rPr>
              <a:t>From Human Logic to Machine Code</a:t>
            </a:r>
            <a:r>
              <a:rPr>
                <a:effectLst/>
              </a:rPr>
              <a:t> </a:t>
            </a:r>
          </a:p>
          <a:p>
            <a:pPr marL="0" algn="l">
              <a:spcBef>
                <a:spcPts val="750"/>
              </a:spcBef>
              <a:buNone/>
            </a:pPr>
            <a:r>
              <a:rPr sz="1500" b="0">
                <a:solidFill>
                  <a:srgbClr val="000000"/>
                </a:solidFill>
                <a:effectLst/>
                <a:latin typeface="Avenir"/>
              </a:rPr>
              <a:t>Translators convert readable algorithms into executable instructions across platforms.</a:t>
            </a:r>
            <a:r>
              <a:rPr>
                <a:effectLst/>
              </a:rPr>
              <a:t> </a:t>
            </a:r>
          </a:p>
          <a:p>
            <a:pPr marL="0" algn="l">
              <a:spcBef>
                <a:spcPts val="1350"/>
              </a:spcBef>
              <a:buNone/>
            </a:pPr>
            <a:r>
              <a:rPr sz="1500" b="1">
                <a:solidFill>
                  <a:srgbClr val="000000"/>
                </a:solidFill>
                <a:effectLst/>
                <a:latin typeface="Avenir"/>
              </a:rPr>
              <a:t>Compilers and Interpreters</a:t>
            </a:r>
            <a:r>
              <a:rPr>
                <a:effectLst/>
              </a:rPr>
              <a:t> </a:t>
            </a:r>
          </a:p>
          <a:p>
            <a:pPr marL="0" algn="l">
              <a:spcBef>
                <a:spcPts val="750"/>
              </a:spcBef>
              <a:buNone/>
            </a:pPr>
            <a:r>
              <a:rPr sz="1500" b="0">
                <a:solidFill>
                  <a:srgbClr val="000000"/>
                </a:solidFill>
                <a:effectLst/>
                <a:latin typeface="Avenir"/>
              </a:rPr>
              <a:t>They bridge semantics to operations, enabling productivity and rapid iteration.</a:t>
            </a:r>
            <a:r>
              <a:rPr>
                <a:effectLst/>
              </a:rPr>
              <a:t> </a:t>
            </a:r>
          </a:p>
          <a:p>
            <a:pPr marL="0" algn="l">
              <a:spcBef>
                <a:spcPts val="1350"/>
              </a:spcBef>
              <a:buNone/>
            </a:pPr>
            <a:r>
              <a:rPr sz="1500" b="1">
                <a:solidFill>
                  <a:srgbClr val="000000"/>
                </a:solidFill>
                <a:effectLst/>
                <a:latin typeface="Avenir"/>
              </a:rPr>
              <a:t>Optimization and Portability</a:t>
            </a:r>
            <a:r>
              <a:rPr>
                <a:effectLst/>
              </a:rPr>
              <a:t> </a:t>
            </a:r>
          </a:p>
          <a:p>
            <a:pPr marL="0" algn="l">
              <a:spcBef>
                <a:spcPts val="750"/>
              </a:spcBef>
              <a:buNone/>
            </a:pPr>
            <a:r>
              <a:rPr sz="1500" b="0">
                <a:solidFill>
                  <a:srgbClr val="000000"/>
                </a:solidFill>
                <a:effectLst/>
                <a:latin typeface="Avenir"/>
              </a:rPr>
              <a:t>Translation improves performance and memory use while keeping code hardware‑independent.</a:t>
            </a:r>
            <a:r>
              <a:rPr>
                <a:effectLst/>
              </a:rPr>
              <a:t> </a:t>
            </a:r>
            <a:endParaRPr lang="en-US"/>
          </a:p>
        </p:txBody>
      </p:sp>
    </p:spTree>
    <p:extLst>
      <p:ext uri="{BB962C8B-B14F-4D97-AF65-F5344CB8AC3E}">
        <p14:creationId xmlns:p14="http://schemas.microsoft.com/office/powerpoint/2010/main" val="26781114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427FC5A-79A5-45D2-8D27-F875E626F8B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2ED652A1-4694-45FE-A81D-E7517C985696}"/>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25439"/>
            <a:ext cx="685800" cy="685800"/>
          </a:xfrm>
          <a:prstGeom prst="rect">
            <a:avLst/>
          </a:prstGeom>
        </p:spPr>
      </p:pic>
      <p:sp>
        <p:nvSpPr>
          <p:cNvPr id="6" name="Slide Number Placeholder 5">
            <a:extLst>
              <a:ext uri="{FF2B5EF4-FFF2-40B4-BE49-F238E27FC236}">
                <a16:creationId xmlns:a16="http://schemas.microsoft.com/office/drawing/2014/main" id="{AD988027-C06A-4421-4598-44D75909ECDE}"/>
              </a:ext>
            </a:extLst>
          </p:cNvPr>
          <p:cNvSpPr>
            <a:spLocks noGrp="1"/>
          </p:cNvSpPr>
          <p:nvPr>
            <p:ph type="sldNum" sz="quarter" idx="12"/>
          </p:nvPr>
        </p:nvSpPr>
        <p:spPr/>
        <p:txBody>
          <a:bodyPr/>
          <a:lstStyle/>
          <a:p>
            <a:fld id="{AEAA3239-9EA4-4A65-A281-97F994456D9F}" type="slidenum">
              <a:rPr lang="en-US" smtClean="0"/>
              <a:t>5</a:t>
            </a:fld>
            <a:endParaRPr lang="en-US" dirty="0"/>
          </a:p>
        </p:txBody>
      </p:sp>
      <p:pic>
        <p:nvPicPr>
          <p:cNvPr id="9" name="Graphic 8" descr="A vector illustration icon of interlocking puzzle pieces, representing the integration of syntax and grammar, with a transparent background">
            <a:extLst>
              <a:ext uri="{FF2B5EF4-FFF2-40B4-BE49-F238E27FC236}">
                <a16:creationId xmlns:a16="http://schemas.microsoft.com/office/drawing/2014/main" id="{3D52E4AE-F602-43BD-A348-A2168B7A375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30214"/>
            <a:ext cx="476250" cy="476250"/>
          </a:xfrm>
          <a:prstGeom prst="rect">
            <a:avLst/>
          </a:prstGeom>
        </p:spPr>
      </p:pic>
      <p:pic>
        <p:nvPicPr>
          <p:cNvPr id="10" name="Graphic 9">
            <a:extLst>
              <a:ext uri="{FF2B5EF4-FFF2-40B4-BE49-F238E27FC236}">
                <a16:creationId xmlns:a16="http://schemas.microsoft.com/office/drawing/2014/main" id="{908A20DE-2926-4D1C-9348-739D8036FFF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25439"/>
            <a:ext cx="685800" cy="685800"/>
          </a:xfrm>
          <a:prstGeom prst="rect">
            <a:avLst/>
          </a:prstGeom>
        </p:spPr>
      </p:pic>
      <p:pic>
        <p:nvPicPr>
          <p:cNvPr id="11" name="Graphic 10" descr="A vector illustration icon of a magnifying glass over code, symbolizing error detection and debugging, with a transparent background">
            <a:extLst>
              <a:ext uri="{FF2B5EF4-FFF2-40B4-BE49-F238E27FC236}">
                <a16:creationId xmlns:a16="http://schemas.microsoft.com/office/drawing/2014/main" id="{3BB1ED9D-0CE0-40C3-8791-2D0E101B58D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30214"/>
            <a:ext cx="476250" cy="476250"/>
          </a:xfrm>
          <a:prstGeom prst="rect">
            <a:avLst/>
          </a:prstGeom>
        </p:spPr>
      </p:pic>
      <p:pic>
        <p:nvPicPr>
          <p:cNvPr id="12" name="Graphic 11">
            <a:extLst>
              <a:ext uri="{FF2B5EF4-FFF2-40B4-BE49-F238E27FC236}">
                <a16:creationId xmlns:a16="http://schemas.microsoft.com/office/drawing/2014/main" id="{587C111D-4142-4AAA-8879-44A54230B44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825751"/>
            <a:ext cx="685800" cy="685800"/>
          </a:xfrm>
          <a:prstGeom prst="rect">
            <a:avLst/>
          </a:prstGeom>
        </p:spPr>
      </p:pic>
      <p:pic>
        <p:nvPicPr>
          <p:cNvPr id="13" name="Graphic 12" descr="A vector illustration icon of a branching decision tree, representing opportunities for improved translation strategies, with a transparent background">
            <a:extLst>
              <a:ext uri="{FF2B5EF4-FFF2-40B4-BE49-F238E27FC236}">
                <a16:creationId xmlns:a16="http://schemas.microsoft.com/office/drawing/2014/main" id="{FED22592-0EC9-41FC-8D40-23949057953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930526"/>
            <a:ext cx="476250" cy="476250"/>
          </a:xfrm>
          <a:prstGeom prst="rect">
            <a:avLst/>
          </a:prstGeom>
        </p:spPr>
      </p:pic>
      <p:pic>
        <p:nvPicPr>
          <p:cNvPr id="14" name="Graphic 13">
            <a:extLst>
              <a:ext uri="{FF2B5EF4-FFF2-40B4-BE49-F238E27FC236}">
                <a16:creationId xmlns:a16="http://schemas.microsoft.com/office/drawing/2014/main" id="{B5952B0F-2219-424C-BE9B-7100A2997D6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825751"/>
            <a:ext cx="685800" cy="685800"/>
          </a:xfrm>
          <a:prstGeom prst="rect">
            <a:avLst/>
          </a:prstGeom>
        </p:spPr>
      </p:pic>
      <p:pic>
        <p:nvPicPr>
          <p:cNvPr id="15" name="Graphic 14" descr="A vector illustration icon of a warning triangle with gears, representing challenges and error recovery, with a transparent background">
            <a:extLst>
              <a:ext uri="{FF2B5EF4-FFF2-40B4-BE49-F238E27FC236}">
                <a16:creationId xmlns:a16="http://schemas.microsoft.com/office/drawing/2014/main" id="{FA036C24-C003-4672-AECD-D57C609617EE}"/>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930526"/>
            <a:ext cx="476250" cy="476250"/>
          </a:xfrm>
          <a:prstGeom prst="rect">
            <a:avLst/>
          </a:prstGeom>
        </p:spPr>
      </p:pic>
      <p:sp>
        <p:nvSpPr>
          <p:cNvPr id="16" name="TextBox 15">
            <a:extLst>
              <a:ext uri="{FF2B5EF4-FFF2-40B4-BE49-F238E27FC236}">
                <a16:creationId xmlns:a16="http://schemas.microsoft.com/office/drawing/2014/main" id="{9E6A5616-37DE-4182-9041-ADE10E1F0E0C}"/>
              </a:ext>
            </a:extLst>
          </p:cNvPr>
          <p:cNvSpPr txBox="1"/>
          <p:nvPr/>
        </p:nvSpPr>
        <p:spPr>
          <a:xfrm>
            <a:off x="619125" y="1038225"/>
            <a:ext cx="10972800" cy="502890"/>
          </a:xfrm>
          <a:prstGeom prst="rect">
            <a:avLst/>
          </a:prstGeom>
          <a:noFill/>
        </p:spPr>
        <p:txBody>
          <a:bodyPr wrap="square" rtlCol="0">
            <a:normAutofit/>
          </a:bodyPr>
          <a:lstStyle/>
          <a:p>
            <a:pPr marL="0" algn="l">
              <a:buNone/>
            </a:pPr>
            <a:r>
              <a:rPr sz="3600" b="0">
                <a:solidFill>
                  <a:srgbClr val="000000"/>
                </a:solidFill>
                <a:effectLst/>
                <a:latin typeface="Mongolian Baiti" panose="03000500000000000000" pitchFamily="66" charset="0"/>
              </a:rPr>
              <a:t>The Role of Syntax and Grammar in Translation</a:t>
            </a:r>
            <a:r>
              <a:rPr>
                <a:effectLst/>
              </a:rPr>
              <a:t> </a:t>
            </a:r>
            <a:endParaRPr lang="en-US"/>
          </a:p>
        </p:txBody>
      </p:sp>
      <p:sp>
        <p:nvSpPr>
          <p:cNvPr id="17" name="TextBox 16">
            <a:extLst>
              <a:ext uri="{FF2B5EF4-FFF2-40B4-BE49-F238E27FC236}">
                <a16:creationId xmlns:a16="http://schemas.microsoft.com/office/drawing/2014/main" id="{8B30B4E3-BF50-484B-9594-B18C89A5BE4C}"/>
              </a:ext>
            </a:extLst>
          </p:cNvPr>
          <p:cNvSpPr txBox="1"/>
          <p:nvPr/>
        </p:nvSpPr>
        <p:spPr>
          <a:xfrm>
            <a:off x="1781175" y="2325439"/>
            <a:ext cx="3810000" cy="1620738"/>
          </a:xfrm>
          <a:prstGeom prst="rect">
            <a:avLst/>
          </a:prstGeom>
          <a:noFill/>
        </p:spPr>
        <p:txBody>
          <a:bodyPr wrap="square" rtlCol="0">
            <a:normAutofit/>
          </a:bodyPr>
          <a:lstStyle/>
          <a:p>
            <a:pPr marL="0" algn="l">
              <a:buNone/>
            </a:pPr>
            <a:r>
              <a:rPr sz="1575" b="1">
                <a:solidFill>
                  <a:srgbClr val="000000"/>
                </a:solidFill>
                <a:effectLst/>
                <a:latin typeface="Avenir"/>
              </a:rPr>
              <a:t>Strengths</a:t>
            </a:r>
            <a:r>
              <a:rPr>
                <a:effectLst/>
              </a:rPr>
              <a:t> </a:t>
            </a:r>
          </a:p>
          <a:p>
            <a:pPr marL="0" algn="l">
              <a:spcBef>
                <a:spcPts val="900"/>
              </a:spcBef>
              <a:buNone/>
            </a:pPr>
            <a:r>
              <a:rPr sz="1425" b="0">
                <a:solidFill>
                  <a:srgbClr val="000000"/>
                </a:solidFill>
                <a:effectLst/>
                <a:latin typeface="Avenir"/>
              </a:rPr>
              <a:t>Syntax and grammar enforce code structure, ensuring clarity and consistency in translation. They help maintain language standards and reduce ambiguity.</a:t>
            </a:r>
            <a:r>
              <a:rPr>
                <a:effectLst/>
              </a:rPr>
              <a:t> </a:t>
            </a:r>
            <a:endParaRPr lang="en-US"/>
          </a:p>
        </p:txBody>
      </p:sp>
      <p:sp>
        <p:nvSpPr>
          <p:cNvPr id="18" name="TextBox 17">
            <a:extLst>
              <a:ext uri="{FF2B5EF4-FFF2-40B4-BE49-F238E27FC236}">
                <a16:creationId xmlns:a16="http://schemas.microsoft.com/office/drawing/2014/main" id="{A73130DC-49C2-4197-8BAA-A3870E63653C}"/>
              </a:ext>
            </a:extLst>
          </p:cNvPr>
          <p:cNvSpPr txBox="1"/>
          <p:nvPr/>
        </p:nvSpPr>
        <p:spPr>
          <a:xfrm>
            <a:off x="7286625" y="2325439"/>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Weaknesses</a:t>
            </a:r>
            <a:r>
              <a:rPr>
                <a:effectLst/>
              </a:rPr>
              <a:t> </a:t>
            </a:r>
          </a:p>
          <a:p>
            <a:pPr marL="0" algn="l">
              <a:spcBef>
                <a:spcPts val="900"/>
              </a:spcBef>
              <a:buNone/>
            </a:pPr>
            <a:r>
              <a:rPr sz="1425" b="0">
                <a:solidFill>
                  <a:srgbClr val="000000"/>
                </a:solidFill>
                <a:effectLst/>
                <a:latin typeface="Avenir"/>
              </a:rPr>
              <a:t>Strict syntax rules can limit flexibility and make translation sensitive to minor errors, potentially increasing complexity for developers.</a:t>
            </a:r>
            <a:r>
              <a:rPr>
                <a:effectLst/>
              </a:rPr>
              <a:t> </a:t>
            </a:r>
            <a:endParaRPr lang="en-US"/>
          </a:p>
        </p:txBody>
      </p:sp>
      <p:sp>
        <p:nvSpPr>
          <p:cNvPr id="19" name="TextBox 18">
            <a:extLst>
              <a:ext uri="{FF2B5EF4-FFF2-40B4-BE49-F238E27FC236}">
                <a16:creationId xmlns:a16="http://schemas.microsoft.com/office/drawing/2014/main" id="{5B3016C8-2D56-4361-ABBC-2D59E6E23A37}"/>
              </a:ext>
            </a:extLst>
          </p:cNvPr>
          <p:cNvSpPr txBox="1"/>
          <p:nvPr/>
        </p:nvSpPr>
        <p:spPr>
          <a:xfrm>
            <a:off x="1781175" y="4825751"/>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Opportunities</a:t>
            </a:r>
            <a:r>
              <a:rPr>
                <a:effectLst/>
              </a:rPr>
              <a:t> </a:t>
            </a:r>
          </a:p>
          <a:p>
            <a:pPr marL="0" algn="l">
              <a:spcBef>
                <a:spcPts val="900"/>
              </a:spcBef>
              <a:buNone/>
            </a:pPr>
            <a:r>
              <a:rPr sz="1425" b="0">
                <a:solidFill>
                  <a:srgbClr val="000000"/>
                </a:solidFill>
                <a:effectLst/>
                <a:latin typeface="Avenir"/>
              </a:rPr>
              <a:t>Advanced grammar models can improve automated translation accuracy and enable better error recovery strategies, enhancing reliability.</a:t>
            </a:r>
            <a:r>
              <a:rPr>
                <a:effectLst/>
              </a:rPr>
              <a:t> </a:t>
            </a:r>
            <a:endParaRPr lang="en-US"/>
          </a:p>
        </p:txBody>
      </p:sp>
      <p:sp>
        <p:nvSpPr>
          <p:cNvPr id="20" name="TextBox 19">
            <a:extLst>
              <a:ext uri="{FF2B5EF4-FFF2-40B4-BE49-F238E27FC236}">
                <a16:creationId xmlns:a16="http://schemas.microsoft.com/office/drawing/2014/main" id="{2048C271-90C4-4D76-9F6C-3B864CCEB23F}"/>
              </a:ext>
            </a:extLst>
          </p:cNvPr>
          <p:cNvSpPr txBox="1"/>
          <p:nvPr/>
        </p:nvSpPr>
        <p:spPr>
          <a:xfrm>
            <a:off x="7286625" y="4825751"/>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Challenges</a:t>
            </a:r>
            <a:r>
              <a:rPr>
                <a:effectLst/>
              </a:rPr>
              <a:t> </a:t>
            </a:r>
          </a:p>
          <a:p>
            <a:pPr marL="0" algn="l">
              <a:spcBef>
                <a:spcPts val="900"/>
              </a:spcBef>
              <a:buNone/>
            </a:pPr>
            <a:r>
              <a:rPr sz="1425" b="0">
                <a:solidFill>
                  <a:srgbClr val="000000"/>
                </a:solidFill>
                <a:effectLst/>
                <a:latin typeface="Avenir"/>
              </a:rPr>
              <a:t>Handling edge cases and ambiguous constructs remains difficult, requiring robust error detection and recovery mechanisms during compilation.</a:t>
            </a:r>
            <a:r>
              <a:rPr>
                <a:effectLst/>
              </a:rPr>
              <a:t> </a:t>
            </a:r>
            <a:endParaRPr lang="en-US"/>
          </a:p>
        </p:txBody>
      </p:sp>
    </p:spTree>
    <p:extLst>
      <p:ext uri="{BB962C8B-B14F-4D97-AF65-F5344CB8AC3E}">
        <p14:creationId xmlns:p14="http://schemas.microsoft.com/office/powerpoint/2010/main" val="27028635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2575FBF-AAC0-4B76-B40E-47FFAD68EF2F}"/>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1BD491FA-9C46-C379-AF60-BCFDD0D2AB79}"/>
              </a:ext>
            </a:extLst>
          </p:cNvPr>
          <p:cNvSpPr>
            <a:spLocks noGrp="1"/>
          </p:cNvSpPr>
          <p:nvPr>
            <p:ph sz="quarter" idx="16"/>
          </p:nvPr>
        </p:nvSpPr>
        <p:spPr>
          <a:xfrm>
            <a:off x="619125" y="581025"/>
            <a:ext cx="10972800" cy="670470"/>
          </a:xfrm>
        </p:spPr>
        <p:txBody>
          <a:bodyPr/>
          <a:lstStyle/>
          <a:p>
            <a:pPr marL="0" indent="0" algn="l">
              <a:buNone/>
            </a:pPr>
            <a:r>
              <a:rPr sz="4800">
                <a:solidFill>
                  <a:srgbClr val="000000"/>
                </a:solidFill>
                <a:effectLst/>
                <a:latin typeface="Mongolian Baiti" panose="03000500000000000000" pitchFamily="66" charset="0"/>
              </a:rPr>
              <a:t>Basic Translation Workflow</a:t>
            </a:r>
            <a:r>
              <a:rPr>
                <a:effectLst/>
              </a:rPr>
              <a:t> </a:t>
            </a:r>
            <a:endParaRPr lang="en-US"/>
          </a:p>
        </p:txBody>
      </p:sp>
      <p:sp>
        <p:nvSpPr>
          <p:cNvPr id="6" name="Slide Number Placeholder 5">
            <a:extLst>
              <a:ext uri="{FF2B5EF4-FFF2-40B4-BE49-F238E27FC236}">
                <a16:creationId xmlns:a16="http://schemas.microsoft.com/office/drawing/2014/main" id="{EF85B1AC-EA59-91EC-C373-7898E5322849}"/>
              </a:ext>
            </a:extLst>
          </p:cNvPr>
          <p:cNvSpPr>
            <a:spLocks noGrp="1"/>
          </p:cNvSpPr>
          <p:nvPr>
            <p:ph type="sldNum" sz="quarter" idx="12"/>
          </p:nvPr>
        </p:nvSpPr>
        <p:spPr/>
        <p:txBody>
          <a:bodyPr/>
          <a:lstStyle/>
          <a:p>
            <a:fld id="{AEAA3239-9EA4-4A65-A281-97F994456D9F}" type="slidenum">
              <a:rPr lang="en-US" smtClean="0"/>
              <a:t>6</a:t>
            </a:fld>
            <a:endParaRPr lang="en-US" dirty="0"/>
          </a:p>
        </p:txBody>
      </p:sp>
      <p:sp>
        <p:nvSpPr>
          <p:cNvPr id="8" name="TextBox 7">
            <a:extLst>
              <a:ext uri="{FF2B5EF4-FFF2-40B4-BE49-F238E27FC236}">
                <a16:creationId xmlns:a16="http://schemas.microsoft.com/office/drawing/2014/main" id="{0121C100-00FA-4E0D-A48C-57B341CC5103}"/>
              </a:ext>
            </a:extLst>
          </p:cNvPr>
          <p:cNvSpPr txBox="1"/>
          <p:nvPr/>
        </p:nvSpPr>
        <p:spPr>
          <a:xfrm>
            <a:off x="619125" y="2990105"/>
            <a:ext cx="1981200" cy="2119758"/>
          </a:xfrm>
          <a:prstGeom prst="rect">
            <a:avLst/>
          </a:prstGeom>
          <a:noFill/>
        </p:spPr>
        <p:txBody>
          <a:bodyPr wrap="square" rtlCol="0">
            <a:normAutofit/>
          </a:bodyPr>
          <a:lstStyle/>
          <a:p>
            <a:pPr marL="0" algn="l">
              <a:spcAft>
                <a:spcPts val="1800"/>
              </a:spcAft>
              <a:buNone/>
            </a:pPr>
            <a:r>
              <a:rPr sz="5400" b="1">
                <a:solidFill>
                  <a:srgbClr val="000000"/>
                </a:solidFill>
                <a:effectLst/>
                <a:latin typeface="Avenir"/>
              </a:rPr>
              <a:t>01</a:t>
            </a:r>
            <a:r>
              <a:rPr>
                <a:effectLst/>
              </a:rPr>
              <a:t> </a:t>
            </a:r>
          </a:p>
          <a:p>
            <a:pPr marL="0" algn="l">
              <a:spcAft>
                <a:spcPts val="900"/>
              </a:spcAft>
              <a:buNone/>
            </a:pPr>
            <a:r>
              <a:rPr sz="1425" b="1">
                <a:solidFill>
                  <a:srgbClr val="000000"/>
                </a:solidFill>
                <a:effectLst/>
                <a:latin typeface="Avenir"/>
              </a:rPr>
              <a:t>Lexical Analysis</a:t>
            </a:r>
            <a:r>
              <a:rPr>
                <a:effectLst/>
              </a:rPr>
              <a:t> </a:t>
            </a:r>
          </a:p>
          <a:p>
            <a:pPr marL="0" algn="l">
              <a:buNone/>
            </a:pPr>
            <a:r>
              <a:rPr sz="1425" b="0">
                <a:solidFill>
                  <a:srgbClr val="000000"/>
                </a:solidFill>
                <a:effectLst/>
                <a:latin typeface="Avenir"/>
              </a:rPr>
              <a:t>Tokenize source using patterns to isolate meaningful symbols.</a:t>
            </a:r>
            <a:r>
              <a:rPr>
                <a:effectLst/>
              </a:rPr>
              <a:t> </a:t>
            </a:r>
            <a:endParaRPr lang="en-US"/>
          </a:p>
        </p:txBody>
      </p:sp>
      <p:sp>
        <p:nvSpPr>
          <p:cNvPr id="9" name="TextBox 8">
            <a:extLst>
              <a:ext uri="{FF2B5EF4-FFF2-40B4-BE49-F238E27FC236}">
                <a16:creationId xmlns:a16="http://schemas.microsoft.com/office/drawing/2014/main" id="{4E5ADA29-C766-406B-A0FB-3BB9371F9534}"/>
              </a:ext>
            </a:extLst>
          </p:cNvPr>
          <p:cNvSpPr txBox="1"/>
          <p:nvPr/>
        </p:nvSpPr>
        <p:spPr>
          <a:xfrm>
            <a:off x="2828925" y="2990105"/>
            <a:ext cx="1981200" cy="2119758"/>
          </a:xfrm>
          <a:prstGeom prst="rect">
            <a:avLst/>
          </a:prstGeom>
          <a:noFill/>
        </p:spPr>
        <p:txBody>
          <a:bodyPr wrap="square" rtlCol="0">
            <a:normAutofit/>
          </a:bodyPr>
          <a:lstStyle/>
          <a:p>
            <a:pPr marL="0" algn="l">
              <a:spcAft>
                <a:spcPts val="1800"/>
              </a:spcAft>
              <a:buNone/>
            </a:pPr>
            <a:r>
              <a:rPr sz="5400" b="1">
                <a:solidFill>
                  <a:srgbClr val="000000"/>
                </a:solidFill>
                <a:effectLst/>
                <a:latin typeface="Avenir"/>
              </a:rPr>
              <a:t>02</a:t>
            </a:r>
            <a:r>
              <a:rPr>
                <a:effectLst/>
              </a:rPr>
              <a:t> </a:t>
            </a:r>
          </a:p>
          <a:p>
            <a:pPr marL="0" algn="l">
              <a:spcAft>
                <a:spcPts val="900"/>
              </a:spcAft>
              <a:buNone/>
            </a:pPr>
            <a:r>
              <a:rPr sz="1425" b="1">
                <a:solidFill>
                  <a:srgbClr val="000000"/>
                </a:solidFill>
                <a:effectLst/>
                <a:latin typeface="Avenir"/>
              </a:rPr>
              <a:t>Parsing</a:t>
            </a:r>
            <a:r>
              <a:rPr>
                <a:effectLst/>
              </a:rPr>
              <a:t> </a:t>
            </a:r>
          </a:p>
          <a:p>
            <a:pPr marL="0" algn="l">
              <a:buNone/>
            </a:pPr>
            <a:r>
              <a:rPr sz="1425" b="0">
                <a:solidFill>
                  <a:srgbClr val="000000"/>
                </a:solidFill>
                <a:effectLst/>
                <a:latin typeface="Avenir"/>
              </a:rPr>
              <a:t>Build syntax trees from tokens using the language grammar.</a:t>
            </a:r>
            <a:r>
              <a:rPr>
                <a:effectLst/>
              </a:rPr>
              <a:t> </a:t>
            </a:r>
            <a:endParaRPr lang="en-US"/>
          </a:p>
        </p:txBody>
      </p:sp>
      <p:sp>
        <p:nvSpPr>
          <p:cNvPr id="10" name="TextBox 9">
            <a:extLst>
              <a:ext uri="{FF2B5EF4-FFF2-40B4-BE49-F238E27FC236}">
                <a16:creationId xmlns:a16="http://schemas.microsoft.com/office/drawing/2014/main" id="{D9654C90-CEFC-4D4D-BDC2-04F7CE706B48}"/>
              </a:ext>
            </a:extLst>
          </p:cNvPr>
          <p:cNvSpPr txBox="1"/>
          <p:nvPr/>
        </p:nvSpPr>
        <p:spPr>
          <a:xfrm>
            <a:off x="5038725" y="2990105"/>
            <a:ext cx="1981200" cy="2119758"/>
          </a:xfrm>
          <a:prstGeom prst="rect">
            <a:avLst/>
          </a:prstGeom>
          <a:noFill/>
        </p:spPr>
        <p:txBody>
          <a:bodyPr wrap="square" rtlCol="0">
            <a:normAutofit/>
          </a:bodyPr>
          <a:lstStyle/>
          <a:p>
            <a:pPr marL="0" algn="l">
              <a:spcAft>
                <a:spcPts val="1800"/>
              </a:spcAft>
              <a:buNone/>
            </a:pPr>
            <a:r>
              <a:rPr sz="5400" b="1">
                <a:solidFill>
                  <a:srgbClr val="000000"/>
                </a:solidFill>
                <a:effectLst/>
                <a:latin typeface="Avenir"/>
              </a:rPr>
              <a:t>03</a:t>
            </a:r>
            <a:r>
              <a:rPr>
                <a:effectLst/>
              </a:rPr>
              <a:t> </a:t>
            </a:r>
          </a:p>
          <a:p>
            <a:pPr marL="0" algn="l">
              <a:spcAft>
                <a:spcPts val="900"/>
              </a:spcAft>
              <a:buNone/>
            </a:pPr>
            <a:r>
              <a:rPr sz="1425" b="1">
                <a:solidFill>
                  <a:srgbClr val="000000"/>
                </a:solidFill>
                <a:effectLst/>
                <a:latin typeface="Avenir"/>
              </a:rPr>
              <a:t>Semantic Analysis</a:t>
            </a:r>
            <a:r>
              <a:rPr>
                <a:effectLst/>
              </a:rPr>
              <a:t> </a:t>
            </a:r>
          </a:p>
          <a:p>
            <a:pPr marL="0" algn="l">
              <a:buNone/>
            </a:pPr>
            <a:r>
              <a:rPr sz="1425" b="0">
                <a:solidFill>
                  <a:srgbClr val="000000"/>
                </a:solidFill>
                <a:effectLst/>
                <a:latin typeface="Avenir"/>
              </a:rPr>
              <a:t>Validate types, scopes, and rules to ensure meaningful programs.</a:t>
            </a:r>
            <a:r>
              <a:rPr>
                <a:effectLst/>
              </a:rPr>
              <a:t> </a:t>
            </a:r>
            <a:endParaRPr lang="en-US"/>
          </a:p>
        </p:txBody>
      </p:sp>
      <p:sp>
        <p:nvSpPr>
          <p:cNvPr id="11" name="TextBox 10">
            <a:extLst>
              <a:ext uri="{FF2B5EF4-FFF2-40B4-BE49-F238E27FC236}">
                <a16:creationId xmlns:a16="http://schemas.microsoft.com/office/drawing/2014/main" id="{B7C54367-0BA9-4221-80CA-2B6082F7CA6D}"/>
              </a:ext>
            </a:extLst>
          </p:cNvPr>
          <p:cNvSpPr txBox="1"/>
          <p:nvPr/>
        </p:nvSpPr>
        <p:spPr>
          <a:xfrm>
            <a:off x="7248525" y="2990105"/>
            <a:ext cx="1981200" cy="2119758"/>
          </a:xfrm>
          <a:prstGeom prst="rect">
            <a:avLst/>
          </a:prstGeom>
          <a:noFill/>
        </p:spPr>
        <p:txBody>
          <a:bodyPr wrap="square" rtlCol="0">
            <a:normAutofit/>
          </a:bodyPr>
          <a:lstStyle/>
          <a:p>
            <a:pPr marL="0" algn="l">
              <a:spcAft>
                <a:spcPts val="1800"/>
              </a:spcAft>
              <a:buNone/>
            </a:pPr>
            <a:r>
              <a:rPr sz="5400" b="1">
                <a:solidFill>
                  <a:srgbClr val="000000"/>
                </a:solidFill>
                <a:effectLst/>
                <a:latin typeface="Avenir"/>
              </a:rPr>
              <a:t>04</a:t>
            </a:r>
            <a:r>
              <a:rPr>
                <a:effectLst/>
              </a:rPr>
              <a:t> </a:t>
            </a:r>
          </a:p>
          <a:p>
            <a:pPr marL="0" algn="l">
              <a:spcAft>
                <a:spcPts val="900"/>
              </a:spcAft>
              <a:buNone/>
            </a:pPr>
            <a:r>
              <a:rPr sz="1425" b="1">
                <a:solidFill>
                  <a:srgbClr val="000000"/>
                </a:solidFill>
                <a:effectLst/>
                <a:latin typeface="Avenir"/>
              </a:rPr>
              <a:t>Optimization</a:t>
            </a:r>
            <a:r>
              <a:rPr>
                <a:effectLst/>
              </a:rPr>
              <a:t> </a:t>
            </a:r>
          </a:p>
          <a:p>
            <a:pPr marL="0" algn="l">
              <a:buNone/>
            </a:pPr>
            <a:r>
              <a:rPr sz="1425" b="0">
                <a:solidFill>
                  <a:srgbClr val="000000"/>
                </a:solidFill>
                <a:effectLst/>
                <a:latin typeface="Avenir"/>
              </a:rPr>
              <a:t>Refine intermediate code to run faster and use fewer resources.</a:t>
            </a:r>
            <a:r>
              <a:rPr>
                <a:effectLst/>
              </a:rPr>
              <a:t> </a:t>
            </a:r>
            <a:endParaRPr lang="en-US"/>
          </a:p>
        </p:txBody>
      </p:sp>
      <p:sp>
        <p:nvSpPr>
          <p:cNvPr id="12" name="TextBox 11">
            <a:extLst>
              <a:ext uri="{FF2B5EF4-FFF2-40B4-BE49-F238E27FC236}">
                <a16:creationId xmlns:a16="http://schemas.microsoft.com/office/drawing/2014/main" id="{6402D3D7-F932-42CD-A4D8-63CEAFA63869}"/>
              </a:ext>
            </a:extLst>
          </p:cNvPr>
          <p:cNvSpPr txBox="1"/>
          <p:nvPr/>
        </p:nvSpPr>
        <p:spPr>
          <a:xfrm>
            <a:off x="9458325" y="2990105"/>
            <a:ext cx="1981200" cy="2119758"/>
          </a:xfrm>
          <a:prstGeom prst="rect">
            <a:avLst/>
          </a:prstGeom>
          <a:noFill/>
        </p:spPr>
        <p:txBody>
          <a:bodyPr wrap="square" rtlCol="0">
            <a:normAutofit/>
          </a:bodyPr>
          <a:lstStyle/>
          <a:p>
            <a:pPr marL="0" algn="l">
              <a:spcAft>
                <a:spcPts val="1800"/>
              </a:spcAft>
              <a:buNone/>
            </a:pPr>
            <a:r>
              <a:rPr sz="5400" b="1">
                <a:solidFill>
                  <a:srgbClr val="000000"/>
                </a:solidFill>
                <a:effectLst/>
                <a:latin typeface="Avenir"/>
              </a:rPr>
              <a:t>05</a:t>
            </a:r>
            <a:r>
              <a:rPr>
                <a:effectLst/>
              </a:rPr>
              <a:t> </a:t>
            </a:r>
          </a:p>
          <a:p>
            <a:pPr marL="0" algn="l">
              <a:spcAft>
                <a:spcPts val="900"/>
              </a:spcAft>
              <a:buNone/>
            </a:pPr>
            <a:r>
              <a:rPr sz="1425" b="1">
                <a:solidFill>
                  <a:srgbClr val="000000"/>
                </a:solidFill>
                <a:effectLst/>
                <a:latin typeface="Avenir"/>
              </a:rPr>
              <a:t>Code Generation</a:t>
            </a:r>
            <a:r>
              <a:rPr>
                <a:effectLst/>
              </a:rPr>
              <a:t> </a:t>
            </a:r>
          </a:p>
          <a:p>
            <a:pPr marL="0" algn="l">
              <a:buNone/>
            </a:pPr>
            <a:r>
              <a:rPr sz="1425" b="0">
                <a:solidFill>
                  <a:srgbClr val="000000"/>
                </a:solidFill>
                <a:effectLst/>
                <a:latin typeface="Avenir"/>
              </a:rPr>
              <a:t>Emit target instructions and layout for executable output.</a:t>
            </a:r>
            <a:r>
              <a:rPr>
                <a:effectLst/>
              </a:rPr>
              <a:t> </a:t>
            </a:r>
            <a:endParaRPr lang="en-US"/>
          </a:p>
        </p:txBody>
      </p:sp>
    </p:spTree>
    <p:extLst>
      <p:ext uri="{BB962C8B-B14F-4D97-AF65-F5344CB8AC3E}">
        <p14:creationId xmlns:p14="http://schemas.microsoft.com/office/powerpoint/2010/main" val="32533493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BB2CFBE-84F1-4B7E-94EC-FFF686FC7C6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B21ABFF6-519A-12A5-BDED-B9AA2E27C863}"/>
              </a:ext>
            </a:extLst>
          </p:cNvPr>
          <p:cNvSpPr>
            <a:spLocks noGrp="1"/>
          </p:cNvSpPr>
          <p:nvPr>
            <p:ph sz="quarter" idx="16"/>
          </p:nvPr>
        </p:nvSpPr>
        <p:spPr>
          <a:xfrm>
            <a:off x="828675" y="3609975"/>
            <a:ext cx="10534650" cy="2419350"/>
          </a:xfrm>
        </p:spPr>
        <p:txBody>
          <a:bodyPr>
            <a:normAutofit fontScale="77500" lnSpcReduction="20000"/>
          </a:bodyPr>
          <a:lstStyle/>
          <a:p>
            <a:pPr marL="0" marR="0" indent="0" algn="l" fontAlgn="b">
              <a:buNone/>
            </a:pPr>
            <a:r>
              <a:rPr sz="8250">
                <a:solidFill>
                  <a:srgbClr val="000000"/>
                </a:solidFill>
                <a:effectLst/>
                <a:latin typeface="Mongolian Baiti" panose="03000500000000000000" pitchFamily="66" charset="0"/>
              </a:rPr>
              <a:t>Introduction to Regular Expressions</a:t>
            </a:r>
            <a:r>
              <a:rPr>
                <a:effectLst/>
              </a:rPr>
              <a:t> </a:t>
            </a:r>
            <a:endParaRPr lang="en-US"/>
          </a:p>
        </p:txBody>
      </p:sp>
      <p:sp>
        <p:nvSpPr>
          <p:cNvPr id="6" name="Slide Number Placeholder 5">
            <a:extLst>
              <a:ext uri="{FF2B5EF4-FFF2-40B4-BE49-F238E27FC236}">
                <a16:creationId xmlns:a16="http://schemas.microsoft.com/office/drawing/2014/main" id="{F046AE18-651B-4DF2-EEEF-20DE8E99AA09}"/>
              </a:ext>
            </a:extLst>
          </p:cNvPr>
          <p:cNvSpPr>
            <a:spLocks noGrp="1"/>
          </p:cNvSpPr>
          <p:nvPr>
            <p:ph type="sldNum" sz="quarter" idx="12"/>
          </p:nvPr>
        </p:nvSpPr>
        <p:spPr/>
        <p:txBody>
          <a:bodyPr/>
          <a:lstStyle/>
          <a:p>
            <a:fld id="{AEAA3239-9EA4-4A65-A281-97F994456D9F}" type="slidenum">
              <a:rPr lang="en-US" smtClean="0"/>
              <a:t>7</a:t>
            </a:fld>
            <a:endParaRPr lang="en-US" dirty="0"/>
          </a:p>
        </p:txBody>
      </p:sp>
    </p:spTree>
    <p:extLst>
      <p:ext uri="{BB962C8B-B14F-4D97-AF65-F5344CB8AC3E}">
        <p14:creationId xmlns:p14="http://schemas.microsoft.com/office/powerpoint/2010/main" val="17479116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C18B51B-4DC7-4843-A13E-267D7223B48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r, visually engaging illustration showing a sample regular expression (e.g., [A-Za-z ][A-Za-z0-9 ]* for an identifier) at the top, with several example matched strings (such as count,  value, Name123) highlighted below. The image should depict the regex pattern and the matching process, using color highlights or arrows to connect the pattern to the matched strings. The composition should be clean and modern, with a premium aesthetic suitable for a technical audience. No visible or implied text, letters, or words should appear anywhere in the image except for the regex pattern and example strings as part of the illustration">
            <a:extLst>
              <a:ext uri="{FF2B5EF4-FFF2-40B4-BE49-F238E27FC236}">
                <a16:creationId xmlns:a16="http://schemas.microsoft.com/office/drawing/2014/main" id="{96779B04-31EE-47AF-8980-887354C9BCF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91040081-D0C5-A298-B383-900C1786BFB1}"/>
              </a:ext>
            </a:extLst>
          </p:cNvPr>
          <p:cNvSpPr>
            <a:spLocks noGrp="1"/>
          </p:cNvSpPr>
          <p:nvPr>
            <p:ph type="sldNum" sz="quarter" idx="12"/>
          </p:nvPr>
        </p:nvSpPr>
        <p:spPr/>
        <p:txBody>
          <a:bodyPr/>
          <a:lstStyle/>
          <a:p>
            <a:fld id="{AEAA3239-9EA4-4A65-A281-97F994456D9F}" type="slidenum">
              <a:rPr lang="en-US" smtClean="0"/>
              <a:t>8</a:t>
            </a:fld>
            <a:endParaRPr lang="en-US" dirty="0"/>
          </a:p>
        </p:txBody>
      </p:sp>
      <p:sp>
        <p:nvSpPr>
          <p:cNvPr id="9" name="TextBox 8">
            <a:extLst>
              <a:ext uri="{FF2B5EF4-FFF2-40B4-BE49-F238E27FC236}">
                <a16:creationId xmlns:a16="http://schemas.microsoft.com/office/drawing/2014/main" id="{736F9C49-213A-4947-9AFD-235B1618A4CB}"/>
              </a:ext>
            </a:extLst>
          </p:cNvPr>
          <p:cNvSpPr txBox="1"/>
          <p:nvPr/>
        </p:nvSpPr>
        <p:spPr>
          <a:xfrm>
            <a:off x="619125" y="581025"/>
            <a:ext cx="4391025" cy="1508670"/>
          </a:xfrm>
          <a:prstGeom prst="rect">
            <a:avLst/>
          </a:prstGeom>
          <a:noFill/>
        </p:spPr>
        <p:txBody>
          <a:bodyPr wrap="square" rtlCol="0">
            <a:normAutofit/>
          </a:bodyPr>
          <a:lstStyle/>
          <a:p>
            <a:pPr marL="0" algn="l">
              <a:buNone/>
            </a:pPr>
            <a:r>
              <a:rPr sz="3600">
                <a:solidFill>
                  <a:srgbClr val="000000"/>
                </a:solidFill>
                <a:effectLst/>
                <a:latin typeface="Mongolian Baiti" panose="03000500000000000000" pitchFamily="66" charset="0"/>
              </a:rPr>
              <a:t>Regular Expressions: Definition and Motivation</a:t>
            </a:r>
            <a:r>
              <a:rPr>
                <a:effectLst/>
              </a:rPr>
              <a:t> </a:t>
            </a:r>
            <a:endParaRPr lang="en-US"/>
          </a:p>
        </p:txBody>
      </p:sp>
      <p:sp>
        <p:nvSpPr>
          <p:cNvPr id="10" name="TextBox 9">
            <a:extLst>
              <a:ext uri="{FF2B5EF4-FFF2-40B4-BE49-F238E27FC236}">
                <a16:creationId xmlns:a16="http://schemas.microsoft.com/office/drawing/2014/main" id="{BEF951E3-0C7C-47AA-A93F-7E65C6298816}"/>
              </a:ext>
            </a:extLst>
          </p:cNvPr>
          <p:cNvSpPr txBox="1"/>
          <p:nvPr/>
        </p:nvSpPr>
        <p:spPr>
          <a:xfrm>
            <a:off x="619125" y="2432595"/>
            <a:ext cx="4391025" cy="2588418"/>
          </a:xfrm>
          <a:prstGeom prst="rect">
            <a:avLst/>
          </a:prstGeom>
          <a:noFill/>
        </p:spPr>
        <p:txBody>
          <a:bodyPr wrap="square" rtlCol="0">
            <a:normAutofit/>
          </a:bodyPr>
          <a:lstStyle/>
          <a:p>
            <a:pPr marL="0" algn="l">
              <a:buNone/>
            </a:pPr>
            <a:r>
              <a:rPr sz="1425" b="1">
                <a:solidFill>
                  <a:srgbClr val="DDA152"/>
                </a:solidFill>
                <a:effectLst/>
                <a:latin typeface="Avenir"/>
              </a:rPr>
              <a:t>Definition</a:t>
            </a:r>
            <a:r>
              <a:rPr>
                <a:effectLst/>
              </a:rPr>
              <a:t> </a:t>
            </a:r>
          </a:p>
          <a:p>
            <a:pPr marL="0" algn="l">
              <a:spcBef>
                <a:spcPts val="750"/>
              </a:spcBef>
              <a:buNone/>
            </a:pPr>
            <a:r>
              <a:rPr sz="1425" b="0">
                <a:solidFill>
                  <a:srgbClr val="000000"/>
                </a:solidFill>
                <a:effectLst/>
                <a:latin typeface="Avenir"/>
              </a:rPr>
              <a:t>Formal patterns that describe sets of strings, enabling concise token specifications.</a:t>
            </a:r>
            <a:r>
              <a:rPr>
                <a:effectLst/>
              </a:rPr>
              <a:t> </a:t>
            </a:r>
          </a:p>
          <a:p>
            <a:pPr marL="0" algn="l">
              <a:spcBef>
                <a:spcPts val="1050"/>
              </a:spcBef>
              <a:buNone/>
            </a:pPr>
            <a:r>
              <a:rPr sz="1425" b="1">
                <a:solidFill>
                  <a:srgbClr val="DDA152"/>
                </a:solidFill>
                <a:effectLst/>
                <a:latin typeface="Avenir"/>
              </a:rPr>
              <a:t>Why They Matter</a:t>
            </a:r>
            <a:r>
              <a:rPr>
                <a:effectLst/>
              </a:rPr>
              <a:t> </a:t>
            </a:r>
          </a:p>
          <a:p>
            <a:pPr marL="0" algn="l">
              <a:spcBef>
                <a:spcPts val="750"/>
              </a:spcBef>
              <a:buNone/>
            </a:pPr>
            <a:r>
              <a:rPr sz="1425" b="0">
                <a:solidFill>
                  <a:srgbClr val="000000"/>
                </a:solidFill>
                <a:effectLst/>
                <a:latin typeface="Avenir"/>
              </a:rPr>
              <a:t>Power text processing, lexical analysis, and tokenization in compiler front‑ends.</a:t>
            </a:r>
            <a:r>
              <a:rPr>
                <a:effectLst/>
              </a:rPr>
              <a:t> </a:t>
            </a:r>
          </a:p>
          <a:p>
            <a:pPr marL="0" algn="l">
              <a:spcBef>
                <a:spcPts val="1050"/>
              </a:spcBef>
              <a:buNone/>
            </a:pPr>
            <a:r>
              <a:rPr sz="1425" b="1">
                <a:solidFill>
                  <a:srgbClr val="DDA152"/>
                </a:solidFill>
                <a:effectLst/>
                <a:latin typeface="Avenir"/>
              </a:rPr>
              <a:t>Efficiency &amp; Theory</a:t>
            </a:r>
            <a:r>
              <a:rPr>
                <a:effectLst/>
              </a:rPr>
              <a:t> </a:t>
            </a:r>
          </a:p>
          <a:p>
            <a:pPr marL="0" algn="l">
              <a:spcBef>
                <a:spcPts val="750"/>
              </a:spcBef>
              <a:buNone/>
            </a:pPr>
            <a:r>
              <a:rPr sz="1425" b="0">
                <a:solidFill>
                  <a:srgbClr val="000000"/>
                </a:solidFill>
                <a:effectLst/>
                <a:latin typeface="Avenir"/>
              </a:rPr>
              <a:t>Grounded in automata theory; supports fast matching via DFAs/NFAs.</a:t>
            </a:r>
            <a:r>
              <a:rPr>
                <a:effectLst/>
              </a:rPr>
              <a:t> </a:t>
            </a:r>
            <a:endParaRPr lang="en-US"/>
          </a:p>
        </p:txBody>
      </p:sp>
    </p:spTree>
    <p:extLst>
      <p:ext uri="{BB962C8B-B14F-4D97-AF65-F5344CB8AC3E}">
        <p14:creationId xmlns:p14="http://schemas.microsoft.com/office/powerpoint/2010/main" val="18614378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AC31F19-AA36-4036-8671-4DA3ED60CD6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vector icon illustrating a sequence of letters, representing literals &amp; concatenation, with a transparent background">
            <a:extLst>
              <a:ext uri="{FF2B5EF4-FFF2-40B4-BE49-F238E27FC236}">
                <a16:creationId xmlns:a16="http://schemas.microsoft.com/office/drawing/2014/main" id="{84F44768-DFD1-4FDA-97EF-3838FB49840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8083" y="1541115"/>
            <a:ext cx="3408312" cy="3408312"/>
          </a:xfrm>
          <a:prstGeom prst="rect">
            <a:avLst/>
          </a:prstGeom>
        </p:spPr>
      </p:pic>
      <p:sp>
        <p:nvSpPr>
          <p:cNvPr id="6" name="Slide Number Placeholder 5">
            <a:extLst>
              <a:ext uri="{FF2B5EF4-FFF2-40B4-BE49-F238E27FC236}">
                <a16:creationId xmlns:a16="http://schemas.microsoft.com/office/drawing/2014/main" id="{94997879-4CD4-CC18-0DD3-8BFAD630D651}"/>
              </a:ext>
            </a:extLst>
          </p:cNvPr>
          <p:cNvSpPr>
            <a:spLocks noGrp="1"/>
          </p:cNvSpPr>
          <p:nvPr>
            <p:ph type="sldNum" sz="quarter" idx="12"/>
          </p:nvPr>
        </p:nvSpPr>
        <p:spPr/>
        <p:txBody>
          <a:bodyPr/>
          <a:lstStyle/>
          <a:p>
            <a:fld id="{AEAA3239-9EA4-4A65-A281-97F994456D9F}" type="slidenum">
              <a:rPr lang="en-US" smtClean="0"/>
              <a:t>9</a:t>
            </a:fld>
            <a:endParaRPr lang="en-US" dirty="0"/>
          </a:p>
        </p:txBody>
      </p:sp>
      <p:pic>
        <p:nvPicPr>
          <p:cNvPr id="9" name="Graphic 8" descr="A vector icon showing branching arrows or paths, symbolizing alternation, with a transparent background">
            <a:extLst>
              <a:ext uri="{FF2B5EF4-FFF2-40B4-BE49-F238E27FC236}">
                <a16:creationId xmlns:a16="http://schemas.microsoft.com/office/drawing/2014/main" id="{BBD825B9-3685-4BA1-9E02-0F01B27F4219}"/>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208859" y="1541115"/>
            <a:ext cx="3408312" cy="3408312"/>
          </a:xfrm>
          <a:prstGeom prst="rect">
            <a:avLst/>
          </a:prstGeom>
        </p:spPr>
      </p:pic>
      <p:pic>
        <p:nvPicPr>
          <p:cNvPr id="10" name="Graphic 9" descr="A vector icon depicting looping arrows or repeated symbols, representing repetition, with a transparent background">
            <a:extLst>
              <a:ext uri="{FF2B5EF4-FFF2-40B4-BE49-F238E27FC236}">
                <a16:creationId xmlns:a16="http://schemas.microsoft.com/office/drawing/2014/main" id="{8B490DD3-0766-427B-B2F9-7912D0AE847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799635" y="1541115"/>
            <a:ext cx="3408312" cy="3408312"/>
          </a:xfrm>
          <a:prstGeom prst="rect">
            <a:avLst/>
          </a:prstGeom>
        </p:spPr>
      </p:pic>
      <p:sp>
        <p:nvSpPr>
          <p:cNvPr id="11" name="TextBox 10">
            <a:extLst>
              <a:ext uri="{FF2B5EF4-FFF2-40B4-BE49-F238E27FC236}">
                <a16:creationId xmlns:a16="http://schemas.microsoft.com/office/drawing/2014/main" id="{CE38B9BD-05E6-4506-99E0-AE753A6B9A3D}"/>
              </a:ext>
            </a:extLst>
          </p:cNvPr>
          <p:cNvSpPr txBox="1"/>
          <p:nvPr/>
        </p:nvSpPr>
        <p:spPr>
          <a:xfrm>
            <a:off x="618083" y="771525"/>
            <a:ext cx="10955535" cy="502890"/>
          </a:xfrm>
          <a:prstGeom prst="rect">
            <a:avLst/>
          </a:prstGeom>
          <a:noFill/>
        </p:spPr>
        <p:txBody>
          <a:bodyPr wrap="square" rtlCol="0">
            <a:normAutofit/>
          </a:bodyPr>
          <a:lstStyle/>
          <a:p>
            <a:pPr marL="0" algn="l">
              <a:buNone/>
            </a:pPr>
            <a:r>
              <a:rPr sz="3600" b="0">
                <a:solidFill>
                  <a:srgbClr val="000000"/>
                </a:solidFill>
                <a:effectLst/>
                <a:latin typeface="Mongolian Baiti" panose="03000500000000000000" pitchFamily="66" charset="0"/>
              </a:rPr>
              <a:t>Syntax and Basic Constructs</a:t>
            </a:r>
            <a:r>
              <a:rPr>
                <a:effectLst/>
              </a:rPr>
              <a:t> </a:t>
            </a:r>
            <a:endParaRPr lang="en-US"/>
          </a:p>
        </p:txBody>
      </p:sp>
      <p:sp>
        <p:nvSpPr>
          <p:cNvPr id="12" name="TextBox 11">
            <a:extLst>
              <a:ext uri="{FF2B5EF4-FFF2-40B4-BE49-F238E27FC236}">
                <a16:creationId xmlns:a16="http://schemas.microsoft.com/office/drawing/2014/main" id="{B717B307-6773-48B2-981B-B50646F59C5B}"/>
              </a:ext>
            </a:extLst>
          </p:cNvPr>
          <p:cNvSpPr txBox="1"/>
          <p:nvPr/>
        </p:nvSpPr>
        <p:spPr>
          <a:xfrm>
            <a:off x="618083" y="5044678"/>
            <a:ext cx="3408312" cy="1943100"/>
          </a:xfrm>
          <a:prstGeom prst="rect">
            <a:avLst/>
          </a:prstGeom>
          <a:noFill/>
        </p:spPr>
        <p:txBody>
          <a:bodyPr wrap="square" rtlCol="0">
            <a:normAutofit/>
          </a:bodyPr>
          <a:lstStyle/>
          <a:p>
            <a:pPr marL="0" algn="l">
              <a:buNone/>
            </a:pPr>
            <a:r>
              <a:rPr sz="1500" b="1">
                <a:solidFill>
                  <a:srgbClr val="000000"/>
                </a:solidFill>
                <a:effectLst/>
                <a:latin typeface="Avenir"/>
              </a:rPr>
              <a:t>Literals &amp; Concatenation</a:t>
            </a:r>
            <a:r>
              <a:rPr>
                <a:effectLst/>
              </a:rPr>
              <a:t> </a:t>
            </a:r>
          </a:p>
          <a:p>
            <a:pPr marL="0" algn="l">
              <a:spcBef>
                <a:spcPts val="900"/>
              </a:spcBef>
              <a:buNone/>
            </a:pPr>
            <a:r>
              <a:rPr sz="1500" b="0">
                <a:solidFill>
                  <a:srgbClr val="000000"/>
                </a:solidFill>
                <a:effectLst/>
                <a:latin typeface="Avenir"/>
              </a:rPr>
              <a:t>Literals match exact characters (e.g., 'cat'). Concatenation joins patterns into sequences (e.g., 'catdog' is 'cat' followed by 'dog'). Example: 'abc' matches 'a', then 'b', then 'c' in order.</a:t>
            </a:r>
            <a:r>
              <a:rPr>
                <a:effectLst/>
              </a:rPr>
              <a:t> </a:t>
            </a:r>
            <a:endParaRPr lang="en-US"/>
          </a:p>
        </p:txBody>
      </p:sp>
      <p:sp>
        <p:nvSpPr>
          <p:cNvPr id="13" name="TextBox 12">
            <a:extLst>
              <a:ext uri="{FF2B5EF4-FFF2-40B4-BE49-F238E27FC236}">
                <a16:creationId xmlns:a16="http://schemas.microsoft.com/office/drawing/2014/main" id="{6C4B6EE7-9E03-49CC-980A-C8F827C8620A}"/>
              </a:ext>
            </a:extLst>
          </p:cNvPr>
          <p:cNvSpPr txBox="1"/>
          <p:nvPr/>
        </p:nvSpPr>
        <p:spPr>
          <a:xfrm>
            <a:off x="4208859" y="5044678"/>
            <a:ext cx="3408312" cy="1943100"/>
          </a:xfrm>
          <a:prstGeom prst="rect">
            <a:avLst/>
          </a:prstGeom>
          <a:noFill/>
        </p:spPr>
        <p:txBody>
          <a:bodyPr wrap="square" rtlCol="0">
            <a:normAutofit/>
          </a:bodyPr>
          <a:lstStyle/>
          <a:p>
            <a:pPr marL="0" algn="l">
              <a:buNone/>
            </a:pPr>
            <a:r>
              <a:rPr sz="1500" b="1">
                <a:solidFill>
                  <a:srgbClr val="000000"/>
                </a:solidFill>
                <a:effectLst/>
                <a:latin typeface="Avenir"/>
              </a:rPr>
              <a:t>Alternation</a:t>
            </a:r>
            <a:r>
              <a:rPr>
                <a:effectLst/>
              </a:rPr>
              <a:t> </a:t>
            </a:r>
          </a:p>
          <a:p>
            <a:pPr marL="0" algn="l">
              <a:spcBef>
                <a:spcPts val="900"/>
              </a:spcBef>
              <a:buNone/>
            </a:pPr>
            <a:r>
              <a:rPr sz="1500" b="0">
                <a:solidFill>
                  <a:srgbClr val="000000"/>
                </a:solidFill>
                <a:effectLst/>
                <a:latin typeface="Avenir"/>
              </a:rPr>
              <a:t>Use the '|' operator to represent choices. For example, 'cat|dog' matches either 'cat' or 'dog'; 'red|blue|green' matches any of the three colors. Group with parentheses to control scope.</a:t>
            </a:r>
            <a:r>
              <a:rPr>
                <a:effectLst/>
              </a:rPr>
              <a:t> </a:t>
            </a:r>
            <a:endParaRPr lang="en-US"/>
          </a:p>
        </p:txBody>
      </p:sp>
      <p:sp>
        <p:nvSpPr>
          <p:cNvPr id="14" name="TextBox 13">
            <a:extLst>
              <a:ext uri="{FF2B5EF4-FFF2-40B4-BE49-F238E27FC236}">
                <a16:creationId xmlns:a16="http://schemas.microsoft.com/office/drawing/2014/main" id="{71746313-C7FC-41F2-8117-C3FD1D2BBB04}"/>
              </a:ext>
            </a:extLst>
          </p:cNvPr>
          <p:cNvSpPr txBox="1"/>
          <p:nvPr/>
        </p:nvSpPr>
        <p:spPr>
          <a:xfrm>
            <a:off x="7799635" y="5044678"/>
            <a:ext cx="3408312" cy="1943100"/>
          </a:xfrm>
          <a:prstGeom prst="rect">
            <a:avLst/>
          </a:prstGeom>
          <a:noFill/>
        </p:spPr>
        <p:txBody>
          <a:bodyPr wrap="square" rtlCol="0">
            <a:normAutofit/>
          </a:bodyPr>
          <a:lstStyle/>
          <a:p>
            <a:pPr marL="0" algn="l">
              <a:buNone/>
            </a:pPr>
            <a:r>
              <a:rPr sz="1500" b="1">
                <a:solidFill>
                  <a:srgbClr val="000000"/>
                </a:solidFill>
                <a:effectLst/>
                <a:latin typeface="Avenir"/>
              </a:rPr>
              <a:t>Repetition</a:t>
            </a:r>
            <a:r>
              <a:rPr>
                <a:effectLst/>
              </a:rPr>
              <a:t> </a:t>
            </a:r>
          </a:p>
          <a:p>
            <a:pPr marL="0" algn="l">
              <a:spcBef>
                <a:spcPts val="900"/>
              </a:spcBef>
              <a:buNone/>
            </a:pPr>
            <a:r>
              <a:rPr sz="1500" b="0">
                <a:solidFill>
                  <a:srgbClr val="000000"/>
                </a:solidFill>
                <a:effectLst/>
                <a:latin typeface="Avenir"/>
              </a:rPr>
              <a:t>Quantifiers express repeated occurrences: '*' for zero or more, '+' for one or more, '?' for zero or one. Example: 'a*' matches '', 'a', 'aa', and so on. Use grouping to target ranges.</a:t>
            </a:r>
            <a:r>
              <a:rPr>
                <a:effectLst/>
              </a:rPr>
              <a:t> </a:t>
            </a:r>
            <a:endParaRPr lang="en-US"/>
          </a:p>
        </p:txBody>
      </p:sp>
    </p:spTree>
    <p:extLst>
      <p:ext uri="{BB962C8B-B14F-4D97-AF65-F5344CB8AC3E}">
        <p14:creationId xmlns:p14="http://schemas.microsoft.com/office/powerpoint/2010/main" val="1628118223"/>
      </p:ext>
    </p:extLst>
  </p:cSld>
  <p:clrMapOvr>
    <a:masterClrMapping/>
  </p:clrMapOvr>
</p:sld>
</file>

<file path=ppt/theme/theme1.xml><?xml version="1.0" encoding="utf-8"?>
<a:theme xmlns:a="http://schemas.openxmlformats.org/drawingml/2006/main" name="Quick study">
  <a:themeElements>
    <a:clrScheme name="Custom 2">
      <a:dk1>
        <a:srgbClr val="000000"/>
      </a:dk1>
      <a:lt1>
        <a:srgbClr val="FFFFFF"/>
      </a:lt1>
      <a:dk2>
        <a:srgbClr val="6B6969"/>
      </a:dk2>
      <a:lt2>
        <a:srgbClr val="FFFEFA"/>
      </a:lt2>
      <a:accent1>
        <a:srgbClr val="DDA151"/>
      </a:accent1>
      <a:accent2>
        <a:srgbClr val="FFD33F"/>
      </a:accent2>
      <a:accent3>
        <a:srgbClr val="E0D9BE"/>
      </a:accent3>
      <a:accent4>
        <a:srgbClr val="0FAE60"/>
      </a:accent4>
      <a:accent5>
        <a:srgbClr val="2B8AD4"/>
      </a:accent5>
      <a:accent6>
        <a:srgbClr val="E1612E"/>
      </a:accent6>
      <a:hlink>
        <a:srgbClr val="467886"/>
      </a:hlink>
      <a:folHlink>
        <a:srgbClr val="96607D"/>
      </a:folHlink>
    </a:clrScheme>
    <a:fontScheme name="Quick study">
      <a:majorFont>
        <a:latin typeface="Mongolian Bait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ick Study_win32_SD_V4" id="{62319037-9F07-4567-B4F2-AF117ABC5CCB}" vid="{0BC39864-9F70-40C9-9CA9-1A6913D50B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68</TotalTime>
  <Words>2625</Words>
  <Application>Microsoft Office PowerPoint</Application>
  <PresentationFormat>Widescreen</PresentationFormat>
  <Paragraphs>213</Paragraphs>
  <Slides>23</Slides>
  <Notes>23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23</vt:i4>
      </vt:variant>
    </vt:vector>
  </HeadingPairs>
  <TitlesOfParts>
    <vt:vector size="29" baseType="lpstr">
      <vt:lpstr>Aptos</vt:lpstr>
      <vt:lpstr>Arial</vt:lpstr>
      <vt:lpstr>Avenir</vt:lpstr>
      <vt:lpstr>Avenir Next LT Pro</vt:lpstr>
      <vt:lpstr>Mongolian Baiti</vt:lpstr>
      <vt:lpstr>Quick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Schoeneman</dc:creator>
  <cp:lastModifiedBy>Larry Schoeneman</cp:lastModifiedBy>
  <cp:revision>1</cp:revision>
  <dcterms:created xsi:type="dcterms:W3CDTF">2026-01-27T17:14:10Z</dcterms:created>
  <dcterms:modified xsi:type="dcterms:W3CDTF">2026-01-27T18:22:37Z</dcterms:modified>
</cp:coreProperties>
</file>